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sldIdLst>
    <p:sldId id="256" r:id="rId2"/>
    <p:sldId id="318" r:id="rId3"/>
    <p:sldId id="334" r:id="rId4"/>
    <p:sldId id="301" r:id="rId5"/>
    <p:sldId id="335" r:id="rId6"/>
    <p:sldId id="336" r:id="rId7"/>
    <p:sldId id="320" r:id="rId8"/>
    <p:sldId id="327" r:id="rId9"/>
    <p:sldId id="331" r:id="rId10"/>
    <p:sldId id="326" r:id="rId11"/>
    <p:sldId id="333" r:id="rId12"/>
    <p:sldId id="330" r:id="rId13"/>
    <p:sldId id="277" r:id="rId14"/>
    <p:sldId id="295" r:id="rId15"/>
    <p:sldId id="297" r:id="rId16"/>
    <p:sldId id="262" r:id="rId17"/>
    <p:sldId id="307" r:id="rId18"/>
    <p:sldId id="271" r:id="rId19"/>
    <p:sldId id="332" r:id="rId20"/>
    <p:sldId id="328" r:id="rId21"/>
    <p:sldId id="31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15"/>
    <p:restoredTop sz="94728"/>
  </p:normalViewPr>
  <p:slideViewPr>
    <p:cSldViewPr snapToGrid="0" snapToObjects="1" showGuides="1">
      <p:cViewPr varScale="1">
        <p:scale>
          <a:sx n="204" d="100"/>
          <a:sy n="204" d="100"/>
        </p:scale>
        <p:origin x="1144" y="200"/>
      </p:cViewPr>
      <p:guideLst>
        <p:guide orient="horz" pos="417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6/14/24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319" y="1439563"/>
            <a:ext cx="6357551" cy="2156898"/>
          </a:xfrm>
          <a:prstGeom prst="rect">
            <a:avLst/>
          </a:prstGeom>
        </p:spPr>
        <p:txBody>
          <a:bodyPr anchor="b"/>
          <a:lstStyle>
            <a:lvl1pPr algn="l">
              <a:lnSpc>
                <a:spcPts val="4600"/>
              </a:lnSpc>
              <a:defRPr sz="4400" b="1">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1223319" y="3608817"/>
            <a:ext cx="6357551" cy="728405"/>
          </a:xfrm>
          <a:prstGeom prst="rect">
            <a:avLst/>
          </a:prstGeom>
        </p:spPr>
        <p:txBody>
          <a:bodyPr/>
          <a:lstStyle>
            <a:lvl1pPr marL="0" indent="0" algn="l">
              <a:lnSpc>
                <a:spcPts val="2200"/>
              </a:lnSpc>
              <a:spcBef>
                <a:spcPts val="0"/>
              </a:spcBef>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9">
            <a:extLst>
              <a:ext uri="{FF2B5EF4-FFF2-40B4-BE49-F238E27FC236}">
                <a16:creationId xmlns:a16="http://schemas.microsoft.com/office/drawing/2014/main" id="{3665EAFC-1584-534F-94A0-E401762A184E}"/>
              </a:ext>
            </a:extLst>
          </p:cNvPr>
          <p:cNvSpPr>
            <a:spLocks noGrp="1"/>
          </p:cNvSpPr>
          <p:nvPr>
            <p:ph type="body" sz="quarter" idx="10" hasCustomPrompt="1"/>
          </p:nvPr>
        </p:nvSpPr>
        <p:spPr>
          <a:xfrm>
            <a:off x="1223319" y="4349578"/>
            <a:ext cx="5690287" cy="1474465"/>
          </a:xfrm>
          <a:prstGeom prst="rect">
            <a:avLst/>
          </a:prstGeom>
        </p:spPr>
        <p:txBody>
          <a:bodyPr anchor="b" anchorCtr="0">
            <a:noAutofit/>
          </a:bodyPr>
          <a:lstStyle>
            <a:lvl1pPr marL="0" indent="0">
              <a:lnSpc>
                <a:spcPts val="1800"/>
              </a:lnSpc>
              <a:spcBef>
                <a:spcPts val="0"/>
              </a:spcBef>
              <a:buNone/>
              <a:defRPr sz="1600">
                <a:solidFill>
                  <a:schemeClr val="tx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8" name="Text Placeholder 11">
            <a:extLst>
              <a:ext uri="{FF2B5EF4-FFF2-40B4-BE49-F238E27FC236}">
                <a16:creationId xmlns:a16="http://schemas.microsoft.com/office/drawing/2014/main" id="{9C5AE50E-BB67-BE4C-B639-5B1F6E779861}"/>
              </a:ext>
            </a:extLst>
          </p:cNvPr>
          <p:cNvSpPr>
            <a:spLocks noGrp="1"/>
          </p:cNvSpPr>
          <p:nvPr>
            <p:ph type="body" sz="quarter" idx="11" hasCustomPrompt="1"/>
          </p:nvPr>
        </p:nvSpPr>
        <p:spPr>
          <a:xfrm>
            <a:off x="1223319" y="5836399"/>
            <a:ext cx="5690287" cy="521874"/>
          </a:xfrm>
          <a:prstGeom prst="rect">
            <a:avLst/>
          </a:prstGeom>
        </p:spPr>
        <p:txBody>
          <a:bodyPr>
            <a:normAutofit/>
          </a:bodyPr>
          <a:lstStyle>
            <a:lvl1pPr marL="0" indent="0">
              <a:spcBef>
                <a:spcPts val="0"/>
              </a:spcBef>
              <a:buNone/>
              <a:defRPr sz="1200" b="1">
                <a:solidFill>
                  <a:schemeClr val="accent3"/>
                </a:solidFill>
              </a:defRPr>
            </a:lvl1pPr>
          </a:lstStyle>
          <a:p>
            <a:pPr lvl="0"/>
            <a:r>
              <a:rPr lang="en-US" dirty="0"/>
              <a:t>Click to add date</a:t>
            </a:r>
          </a:p>
        </p:txBody>
      </p:sp>
    </p:spTree>
    <p:extLst>
      <p:ext uri="{BB962C8B-B14F-4D97-AF65-F5344CB8AC3E}">
        <p14:creationId xmlns:p14="http://schemas.microsoft.com/office/powerpoint/2010/main" val="94642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693" y="284199"/>
            <a:ext cx="7347637" cy="988542"/>
          </a:xfrm>
          <a:prstGeom prst="rect">
            <a:avLst/>
          </a:prstGeom>
        </p:spPr>
        <p:txBody>
          <a:bodyPr anchor="ctr" anchorCtr="0">
            <a:normAutofit/>
          </a:bodyPr>
          <a:lstStyle>
            <a:lvl1pPr>
              <a:lnSpc>
                <a:spcPts val="3400"/>
              </a:lnSpc>
              <a:defRPr sz="3200" b="1">
                <a:solidFill>
                  <a:schemeClr val="accent1"/>
                </a:solidFill>
                <a:latin typeface="+mn-lt"/>
              </a:defRPr>
            </a:lvl1pPr>
          </a:lstStyle>
          <a:p>
            <a:r>
              <a:rPr lang="en-US" dirty="0"/>
              <a:t>Click to edit Master title style</a:t>
            </a:r>
          </a:p>
        </p:txBody>
      </p:sp>
      <p:sp>
        <p:nvSpPr>
          <p:cNvPr id="6" name="Slide Number Placeholder 5"/>
          <p:cNvSpPr>
            <a:spLocks noGrp="1"/>
          </p:cNvSpPr>
          <p:nvPr>
            <p:ph type="sldNum" sz="quarter" idx="12"/>
          </p:nvPr>
        </p:nvSpPr>
        <p:spPr>
          <a:xfrm>
            <a:off x="6868814" y="6449026"/>
            <a:ext cx="2057400" cy="248335"/>
          </a:xfrm>
          <a:prstGeom prst="rect">
            <a:avLst/>
          </a:prstGeom>
        </p:spPr>
        <p:txBody>
          <a:bodyPr/>
          <a:lstStyle>
            <a:lvl1pPr algn="r">
              <a:defRPr sz="1000"/>
            </a:lvl1pPr>
          </a:lstStyle>
          <a:p>
            <a:fld id="{5C35FCF4-C3EF-BD43-82E0-05BC237DAD2A}" type="slidenum">
              <a:rPr lang="en-US" smtClean="0"/>
              <a:pPr/>
              <a:t>‹#›</a:t>
            </a:fld>
            <a:endParaRPr lang="en-US" dirty="0"/>
          </a:p>
        </p:txBody>
      </p:sp>
      <p:sp>
        <p:nvSpPr>
          <p:cNvPr id="7" name="Content Placeholder 2">
            <a:extLst>
              <a:ext uri="{FF2B5EF4-FFF2-40B4-BE49-F238E27FC236}">
                <a16:creationId xmlns:a16="http://schemas.microsoft.com/office/drawing/2014/main" id="{8CC87759-9B3E-7B4A-8AC8-00BB92888246}"/>
              </a:ext>
            </a:extLst>
          </p:cNvPr>
          <p:cNvSpPr>
            <a:spLocks noGrp="1"/>
          </p:cNvSpPr>
          <p:nvPr>
            <p:ph idx="1"/>
          </p:nvPr>
        </p:nvSpPr>
        <p:spPr>
          <a:xfrm>
            <a:off x="387692" y="1643448"/>
            <a:ext cx="8432457" cy="4479325"/>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3222477"/>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ED04D62-3AA9-214D-8928-EF6811EB939D}"/>
              </a:ext>
            </a:extLst>
          </p:cNvPr>
          <p:cNvSpPr>
            <a:spLocks noGrp="1"/>
          </p:cNvSpPr>
          <p:nvPr>
            <p:ph type="pic" sz="quarter" idx="13"/>
          </p:nvPr>
        </p:nvSpPr>
        <p:spPr>
          <a:xfrm>
            <a:off x="736684" y="1775596"/>
            <a:ext cx="3149515" cy="4170576"/>
          </a:xfrm>
          <a:prstGeom prst="rect">
            <a:avLst/>
          </a:prstGeom>
        </p:spPr>
        <p:txBody>
          <a:bodyPr/>
          <a:lstStyle>
            <a:lvl1pPr marL="0" indent="0">
              <a:buNone/>
              <a:defRPr/>
            </a:lvl1pPr>
          </a:lstStyle>
          <a:p>
            <a:endParaRPr lang="en-US"/>
          </a:p>
        </p:txBody>
      </p:sp>
      <p:sp>
        <p:nvSpPr>
          <p:cNvPr id="8" name="Content Placeholder 2">
            <a:extLst>
              <a:ext uri="{FF2B5EF4-FFF2-40B4-BE49-F238E27FC236}">
                <a16:creationId xmlns:a16="http://schemas.microsoft.com/office/drawing/2014/main" id="{F58C75E1-5E7E-BA4A-A06F-8AB20CB5F936}"/>
              </a:ext>
            </a:extLst>
          </p:cNvPr>
          <p:cNvSpPr>
            <a:spLocks noGrp="1"/>
          </p:cNvSpPr>
          <p:nvPr>
            <p:ph idx="1"/>
          </p:nvPr>
        </p:nvSpPr>
        <p:spPr>
          <a:xfrm>
            <a:off x="4232189" y="1775595"/>
            <a:ext cx="4195119" cy="417057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7BE65C4-B259-0848-8C28-01D941C5237D}"/>
              </a:ext>
            </a:extLst>
          </p:cNvPr>
          <p:cNvSpPr>
            <a:spLocks noGrp="1"/>
          </p:cNvSpPr>
          <p:nvPr>
            <p:ph type="title"/>
          </p:nvPr>
        </p:nvSpPr>
        <p:spPr>
          <a:xfrm>
            <a:off x="387693" y="284199"/>
            <a:ext cx="7347637" cy="988542"/>
          </a:xfrm>
          <a:prstGeom prst="rect">
            <a:avLst/>
          </a:prstGeom>
        </p:spPr>
        <p:txBody>
          <a:bodyPr anchor="ctr" anchorCtr="0">
            <a:normAutofit/>
          </a:bodyPr>
          <a:lstStyle>
            <a:lvl1pPr>
              <a:lnSpc>
                <a:spcPts val="3400"/>
              </a:lnSpc>
              <a:defRPr sz="3200" b="1">
                <a:solidFill>
                  <a:schemeClr val="accent1"/>
                </a:solidFill>
                <a:latin typeface="+mn-lt"/>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B0F2D80D-ADC6-7F46-9D4B-257CF34DA154}"/>
              </a:ext>
            </a:extLst>
          </p:cNvPr>
          <p:cNvSpPr>
            <a:spLocks noGrp="1"/>
          </p:cNvSpPr>
          <p:nvPr>
            <p:ph type="sldNum" sz="quarter" idx="12"/>
          </p:nvPr>
        </p:nvSpPr>
        <p:spPr>
          <a:xfrm>
            <a:off x="6868814" y="6449026"/>
            <a:ext cx="2057400" cy="248335"/>
          </a:xfrm>
          <a:prstGeom prst="rect">
            <a:avLst/>
          </a:prstGeom>
        </p:spPr>
        <p:txBody>
          <a:bodyPr/>
          <a:lstStyle>
            <a:lvl1pPr algn="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4148700960"/>
      </p:ext>
    </p:extLst>
  </p:cSld>
  <p:clrMapOvr>
    <a:masterClrMapping/>
  </p:clrMapOvr>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hotos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D3CB8C31-17B9-D04A-AD0C-9EE4B3540BF4}"/>
              </a:ext>
            </a:extLst>
          </p:cNvPr>
          <p:cNvSpPr>
            <a:spLocks noGrp="1"/>
          </p:cNvSpPr>
          <p:nvPr>
            <p:ph type="pic" sz="quarter" idx="13"/>
          </p:nvPr>
        </p:nvSpPr>
        <p:spPr>
          <a:xfrm>
            <a:off x="767039" y="1766452"/>
            <a:ext cx="3012030" cy="1681083"/>
          </a:xfrm>
          <a:prstGeom prst="rect">
            <a:avLst/>
          </a:prstGeom>
        </p:spPr>
        <p:txBody>
          <a:bodyPr/>
          <a:lstStyle>
            <a:lvl1pPr marL="0" indent="0">
              <a:buNone/>
              <a:defRPr/>
            </a:lvl1pPr>
          </a:lstStyle>
          <a:p>
            <a:endParaRPr lang="en-US" dirty="0"/>
          </a:p>
        </p:txBody>
      </p:sp>
      <p:sp>
        <p:nvSpPr>
          <p:cNvPr id="9" name="Content Placeholder 2">
            <a:extLst>
              <a:ext uri="{FF2B5EF4-FFF2-40B4-BE49-F238E27FC236}">
                <a16:creationId xmlns:a16="http://schemas.microsoft.com/office/drawing/2014/main" id="{FE07E1D0-04A0-F646-9FDF-EA299EBA3B2B}"/>
              </a:ext>
            </a:extLst>
          </p:cNvPr>
          <p:cNvSpPr>
            <a:spLocks noGrp="1"/>
          </p:cNvSpPr>
          <p:nvPr>
            <p:ph idx="1"/>
          </p:nvPr>
        </p:nvSpPr>
        <p:spPr>
          <a:xfrm>
            <a:off x="767039" y="3739103"/>
            <a:ext cx="3012030" cy="2167427"/>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E1F9D265-5699-C74F-8BA7-F087707447AE}"/>
              </a:ext>
            </a:extLst>
          </p:cNvPr>
          <p:cNvCxnSpPr/>
          <p:nvPr userDrawn="1"/>
        </p:nvCxnSpPr>
        <p:spPr>
          <a:xfrm>
            <a:off x="4572000" y="1551313"/>
            <a:ext cx="0" cy="46534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1" name="Picture Placeholder 7">
            <a:extLst>
              <a:ext uri="{FF2B5EF4-FFF2-40B4-BE49-F238E27FC236}">
                <a16:creationId xmlns:a16="http://schemas.microsoft.com/office/drawing/2014/main" id="{FE44C8FA-770D-1046-9E87-57D9D7082317}"/>
              </a:ext>
            </a:extLst>
          </p:cNvPr>
          <p:cNvSpPr>
            <a:spLocks noGrp="1"/>
          </p:cNvSpPr>
          <p:nvPr>
            <p:ph type="pic" sz="quarter" idx="14"/>
          </p:nvPr>
        </p:nvSpPr>
        <p:spPr>
          <a:xfrm>
            <a:off x="5364932" y="1766452"/>
            <a:ext cx="3012030" cy="1681083"/>
          </a:xfrm>
          <a:prstGeom prst="rect">
            <a:avLst/>
          </a:prstGeom>
        </p:spPr>
        <p:txBody>
          <a:bodyPr/>
          <a:lstStyle>
            <a:lvl1pPr marL="0" indent="0">
              <a:buNone/>
              <a:defRPr/>
            </a:lvl1pPr>
          </a:lstStyle>
          <a:p>
            <a:endParaRPr lang="en-US" dirty="0"/>
          </a:p>
        </p:txBody>
      </p:sp>
      <p:sp>
        <p:nvSpPr>
          <p:cNvPr id="12" name="Content Placeholder 2">
            <a:extLst>
              <a:ext uri="{FF2B5EF4-FFF2-40B4-BE49-F238E27FC236}">
                <a16:creationId xmlns:a16="http://schemas.microsoft.com/office/drawing/2014/main" id="{AB6D65A2-63E1-BB4F-8662-202C2AF5B86D}"/>
              </a:ext>
            </a:extLst>
          </p:cNvPr>
          <p:cNvSpPr>
            <a:spLocks noGrp="1"/>
          </p:cNvSpPr>
          <p:nvPr>
            <p:ph idx="15"/>
          </p:nvPr>
        </p:nvSpPr>
        <p:spPr>
          <a:xfrm>
            <a:off x="5364932" y="3739103"/>
            <a:ext cx="3012030" cy="2167427"/>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16F9B76C-5DA8-FB4F-BE8E-C02B3725C530}"/>
              </a:ext>
            </a:extLst>
          </p:cNvPr>
          <p:cNvSpPr>
            <a:spLocks noGrp="1"/>
          </p:cNvSpPr>
          <p:nvPr>
            <p:ph type="title"/>
          </p:nvPr>
        </p:nvSpPr>
        <p:spPr>
          <a:xfrm>
            <a:off x="387693" y="284199"/>
            <a:ext cx="7347637" cy="988542"/>
          </a:xfrm>
          <a:prstGeom prst="rect">
            <a:avLst/>
          </a:prstGeom>
        </p:spPr>
        <p:txBody>
          <a:bodyPr anchor="ctr" anchorCtr="0">
            <a:normAutofit/>
          </a:bodyPr>
          <a:lstStyle>
            <a:lvl1pPr>
              <a:lnSpc>
                <a:spcPts val="3400"/>
              </a:lnSpc>
              <a:defRPr sz="3200" b="1">
                <a:solidFill>
                  <a:schemeClr val="accent1"/>
                </a:solidFill>
                <a:latin typeface="+mn-lt"/>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06A1398E-8F6A-A34B-AD16-2F964A5E7130}"/>
              </a:ext>
            </a:extLst>
          </p:cNvPr>
          <p:cNvSpPr>
            <a:spLocks noGrp="1"/>
          </p:cNvSpPr>
          <p:nvPr>
            <p:ph type="sldNum" sz="quarter" idx="12"/>
          </p:nvPr>
        </p:nvSpPr>
        <p:spPr>
          <a:xfrm>
            <a:off x="6868814" y="6449026"/>
            <a:ext cx="2057400" cy="248335"/>
          </a:xfrm>
          <a:prstGeom prst="rect">
            <a:avLst/>
          </a:prstGeom>
        </p:spPr>
        <p:txBody>
          <a:bodyPr/>
          <a:lstStyle>
            <a:lvl1pPr algn="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62349688"/>
      </p:ext>
    </p:extLst>
  </p:cSld>
  <p:clrMapOvr>
    <a:masterClrMapping/>
  </p:clrMapOvr>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7DC09A30-2DEC-8049-A594-3E394E631862}"/>
              </a:ext>
            </a:extLst>
          </p:cNvPr>
          <p:cNvSpPr>
            <a:spLocks noGrp="1"/>
          </p:cNvSpPr>
          <p:nvPr>
            <p:ph type="body" sz="quarter" idx="10" hasCustomPrompt="1"/>
          </p:nvPr>
        </p:nvSpPr>
        <p:spPr>
          <a:xfrm>
            <a:off x="1223320" y="1705232"/>
            <a:ext cx="6981566" cy="4528752"/>
          </a:xfrm>
          <a:prstGeom prst="rect">
            <a:avLst/>
          </a:prstGeom>
        </p:spPr>
        <p:txBody>
          <a:bodyPr anchor="ctr" anchorCtr="0"/>
          <a:lstStyle>
            <a:lvl1pPr marL="0" indent="0">
              <a:lnSpc>
                <a:spcPts val="5400"/>
              </a:lnSpc>
              <a:spcBef>
                <a:spcPts val="0"/>
              </a:spcBef>
              <a:buNone/>
              <a:defRPr sz="5200" b="1">
                <a:solidFill>
                  <a:schemeClr val="accent1"/>
                </a:solidFill>
                <a:latin typeface="+mn-lt"/>
              </a:defRPr>
            </a:lvl1pPr>
          </a:lstStyle>
          <a:p>
            <a:pPr lvl="0"/>
            <a:r>
              <a:rPr lang="en-US" dirty="0"/>
              <a:t>This slide is for one big, bold statement. Bullet points can’t compete! </a:t>
            </a:r>
          </a:p>
        </p:txBody>
      </p:sp>
    </p:spTree>
    <p:extLst>
      <p:ext uri="{BB962C8B-B14F-4D97-AF65-F5344CB8AC3E}">
        <p14:creationId xmlns:p14="http://schemas.microsoft.com/office/powerpoint/2010/main" val="17646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5676" y="1723767"/>
            <a:ext cx="6858000" cy="1718234"/>
          </a:xfrm>
          <a:prstGeom prst="rect">
            <a:avLst/>
          </a:prstGeom>
        </p:spPr>
        <p:txBody>
          <a:bodyPr anchor="b"/>
          <a:lstStyle>
            <a:lvl1pPr algn="l">
              <a:lnSpc>
                <a:spcPts val="3800"/>
              </a:lnSpc>
              <a:defRPr sz="3600" b="1">
                <a:solidFill>
                  <a:schemeClr val="accent1"/>
                </a:solidFill>
                <a:latin typeface="+mn-lt"/>
              </a:defRPr>
            </a:lvl1pPr>
          </a:lstStyle>
          <a:p>
            <a:r>
              <a:rPr lang="en-US" dirty="0"/>
              <a:t>Thank you for attending!</a:t>
            </a:r>
            <a:br>
              <a:rPr lang="en-US" dirty="0"/>
            </a:br>
            <a:r>
              <a:rPr lang="en-US" dirty="0"/>
              <a:t>and/or other concluding message</a:t>
            </a:r>
          </a:p>
        </p:txBody>
      </p:sp>
      <p:sp>
        <p:nvSpPr>
          <p:cNvPr id="3" name="Subtitle 2"/>
          <p:cNvSpPr>
            <a:spLocks noGrp="1"/>
          </p:cNvSpPr>
          <p:nvPr>
            <p:ph type="subTitle" idx="1" hasCustomPrompt="1"/>
          </p:nvPr>
        </p:nvSpPr>
        <p:spPr>
          <a:xfrm>
            <a:off x="1235675" y="3454357"/>
            <a:ext cx="6858000" cy="877732"/>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7" name="Text Placeholder 9">
            <a:extLst>
              <a:ext uri="{FF2B5EF4-FFF2-40B4-BE49-F238E27FC236}">
                <a16:creationId xmlns:a16="http://schemas.microsoft.com/office/drawing/2014/main" id="{3665EAFC-1584-534F-94A0-E401762A184E}"/>
              </a:ext>
            </a:extLst>
          </p:cNvPr>
          <p:cNvSpPr>
            <a:spLocks noGrp="1"/>
          </p:cNvSpPr>
          <p:nvPr>
            <p:ph type="body" sz="quarter" idx="10" hasCustomPrompt="1"/>
          </p:nvPr>
        </p:nvSpPr>
        <p:spPr>
          <a:xfrm>
            <a:off x="1235675" y="4856206"/>
            <a:ext cx="5690287" cy="1233507"/>
          </a:xfrm>
          <a:prstGeom prst="rect">
            <a:avLst/>
          </a:prstGeom>
        </p:spPr>
        <p:txBody>
          <a:bodyPr anchor="b" anchorCtr="0">
            <a:noAutofit/>
          </a:bodyPr>
          <a:lstStyle>
            <a:lvl1pPr marL="0" indent="0">
              <a:lnSpc>
                <a:spcPts val="1800"/>
              </a:lnSpc>
              <a:spcBef>
                <a:spcPts val="0"/>
              </a:spcBef>
              <a:buNone/>
              <a:defRPr sz="1600">
                <a:solidFill>
                  <a:schemeClr val="tx1"/>
                </a:solidFill>
              </a:defRPr>
            </a:lvl1pPr>
          </a:lstStyle>
          <a:p>
            <a:pPr lvl="0"/>
            <a:r>
              <a:rPr lang="en-US" dirty="0"/>
              <a:t>Presenter’s Name</a:t>
            </a:r>
            <a:br>
              <a:rPr lang="en-US" dirty="0"/>
            </a:br>
            <a:r>
              <a:rPr lang="en-US" dirty="0" err="1"/>
              <a:t>presentersemail@ucalgary.ca</a:t>
            </a:r>
            <a:br>
              <a:rPr lang="en-US" dirty="0"/>
            </a:br>
            <a:r>
              <a:rPr lang="en-US" dirty="0"/>
              <a:t>Phone number / Twitter handle / additional contact info</a:t>
            </a:r>
          </a:p>
        </p:txBody>
      </p:sp>
    </p:spTree>
    <p:extLst>
      <p:ext uri="{BB962C8B-B14F-4D97-AF65-F5344CB8AC3E}">
        <p14:creationId xmlns:p14="http://schemas.microsoft.com/office/powerpoint/2010/main" val="95611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001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BBA6-CA6A-6943-BD00-7B4599350663}"/>
              </a:ext>
            </a:extLst>
          </p:cNvPr>
          <p:cNvSpPr>
            <a:spLocks noGrp="1"/>
          </p:cNvSpPr>
          <p:nvPr>
            <p:ph type="ctrTitle"/>
          </p:nvPr>
        </p:nvSpPr>
        <p:spPr/>
        <p:txBody>
          <a:bodyPr/>
          <a:lstStyle/>
          <a:p>
            <a:r>
              <a:rPr lang="en-US" dirty="0"/>
              <a:t>Using AI to Improve Homelessness Services</a:t>
            </a:r>
          </a:p>
        </p:txBody>
      </p:sp>
      <p:sp>
        <p:nvSpPr>
          <p:cNvPr id="3" name="Subtitle 2">
            <a:extLst>
              <a:ext uri="{FF2B5EF4-FFF2-40B4-BE49-F238E27FC236}">
                <a16:creationId xmlns:a16="http://schemas.microsoft.com/office/drawing/2014/main" id="{128230EF-BACA-AB4C-A271-05B1FB5242C1}"/>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EE5B2FEE-4549-D845-AFF8-BC694DDB7452}"/>
              </a:ext>
            </a:extLst>
          </p:cNvPr>
          <p:cNvSpPr>
            <a:spLocks noGrp="1"/>
          </p:cNvSpPr>
          <p:nvPr>
            <p:ph type="body" sz="quarter" idx="10"/>
          </p:nvPr>
        </p:nvSpPr>
        <p:spPr/>
        <p:txBody>
          <a:bodyPr/>
          <a:lstStyle/>
          <a:p>
            <a:r>
              <a:rPr lang="en-US" dirty="0"/>
              <a:t>Dr. Geoffrey Messier </a:t>
            </a:r>
            <a:br>
              <a:rPr lang="en-US" dirty="0"/>
            </a:br>
            <a:r>
              <a:rPr lang="en-US" dirty="0"/>
              <a:t>Department of Electrical &amp; Software Engineering</a:t>
            </a:r>
          </a:p>
          <a:p>
            <a:r>
              <a:rPr lang="en-US" dirty="0"/>
              <a:t>Schulich School of Engineering</a:t>
            </a:r>
          </a:p>
          <a:p>
            <a:r>
              <a:rPr lang="en-US" dirty="0"/>
              <a:t>University of Calgary</a:t>
            </a:r>
          </a:p>
        </p:txBody>
      </p:sp>
      <p:sp>
        <p:nvSpPr>
          <p:cNvPr id="5" name="Text Placeholder 4">
            <a:extLst>
              <a:ext uri="{FF2B5EF4-FFF2-40B4-BE49-F238E27FC236}">
                <a16:creationId xmlns:a16="http://schemas.microsoft.com/office/drawing/2014/main" id="{2E42FD9A-CA41-BD42-89F2-E4B8B45C902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2437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6C17-D688-67A7-9367-C306E0D72090}"/>
              </a:ext>
            </a:extLst>
          </p:cNvPr>
          <p:cNvSpPr>
            <a:spLocks noGrp="1"/>
          </p:cNvSpPr>
          <p:nvPr>
            <p:ph type="title"/>
          </p:nvPr>
        </p:nvSpPr>
        <p:spPr/>
        <p:txBody>
          <a:bodyPr/>
          <a:lstStyle/>
          <a:p>
            <a:r>
              <a:rPr lang="en-US" dirty="0"/>
              <a:t>Rule 2: Good Data IT Systems Come First</a:t>
            </a:r>
          </a:p>
        </p:txBody>
      </p:sp>
      <p:sp>
        <p:nvSpPr>
          <p:cNvPr id="3" name="Slide Number Placeholder 2">
            <a:extLst>
              <a:ext uri="{FF2B5EF4-FFF2-40B4-BE49-F238E27FC236}">
                <a16:creationId xmlns:a16="http://schemas.microsoft.com/office/drawing/2014/main" id="{A6E52A62-49DD-D504-6620-518D7390B69C}"/>
              </a:ext>
            </a:extLst>
          </p:cNvPr>
          <p:cNvSpPr>
            <a:spLocks noGrp="1"/>
          </p:cNvSpPr>
          <p:nvPr>
            <p:ph type="sldNum" sz="quarter" idx="12"/>
          </p:nvPr>
        </p:nvSpPr>
        <p:spPr/>
        <p:txBody>
          <a:bodyPr/>
          <a:lstStyle/>
          <a:p>
            <a:fld id="{5C35FCF4-C3EF-BD43-82E0-05BC237DAD2A}" type="slidenum">
              <a:rPr lang="en-US" smtClean="0"/>
              <a:pPr/>
              <a:t>10</a:t>
            </a:fld>
            <a:endParaRPr lang="en-US" dirty="0"/>
          </a:p>
        </p:txBody>
      </p:sp>
      <p:sp>
        <p:nvSpPr>
          <p:cNvPr id="4" name="Content Placeholder 3">
            <a:extLst>
              <a:ext uri="{FF2B5EF4-FFF2-40B4-BE49-F238E27FC236}">
                <a16:creationId xmlns:a16="http://schemas.microsoft.com/office/drawing/2014/main" id="{D0722336-2F3E-CCF1-A002-AFE85BEC2052}"/>
              </a:ext>
            </a:extLst>
          </p:cNvPr>
          <p:cNvSpPr>
            <a:spLocks noGrp="1"/>
          </p:cNvSpPr>
          <p:nvPr>
            <p:ph idx="1"/>
          </p:nvPr>
        </p:nvSpPr>
        <p:spPr>
          <a:xfrm>
            <a:off x="387692" y="1272742"/>
            <a:ext cx="8432457" cy="5176284"/>
          </a:xfrm>
        </p:spPr>
        <p:txBody>
          <a:bodyPr/>
          <a:lstStyle/>
          <a:p>
            <a:r>
              <a:rPr lang="en-US" dirty="0"/>
              <a:t>Ensure you have quality data.</a:t>
            </a:r>
          </a:p>
          <a:p>
            <a:pPr lvl="1"/>
            <a:r>
              <a:rPr lang="en-US" dirty="0"/>
              <a:t>Are your staff recording all the information they need for their jobs?  </a:t>
            </a:r>
          </a:p>
          <a:p>
            <a:pPr lvl="1"/>
            <a:r>
              <a:rPr lang="en-US" dirty="0"/>
              <a:t>Are they recording data that is not being used?</a:t>
            </a:r>
          </a:p>
          <a:p>
            <a:r>
              <a:rPr lang="en-US" dirty="0"/>
              <a:t>Centralized data is key.</a:t>
            </a:r>
          </a:p>
          <a:p>
            <a:pPr lvl="1"/>
            <a:r>
              <a:rPr lang="en-US" dirty="0"/>
              <a:t>Is all your data stored on one database or spread across many spreadsheets?</a:t>
            </a:r>
          </a:p>
          <a:p>
            <a:r>
              <a:rPr lang="en-US" dirty="0"/>
              <a:t>Your data systems </a:t>
            </a:r>
            <a:r>
              <a:rPr lang="en-US" b="1" dirty="0"/>
              <a:t>must</a:t>
            </a:r>
            <a:r>
              <a:rPr lang="en-US" dirty="0"/>
              <a:t> be user friendly.</a:t>
            </a:r>
          </a:p>
          <a:p>
            <a:pPr lvl="1"/>
            <a:r>
              <a:rPr lang="en-US" dirty="0"/>
              <a:t>How easy is it to enter/update data?</a:t>
            </a:r>
          </a:p>
          <a:p>
            <a:pPr lvl="1"/>
            <a:r>
              <a:rPr lang="en-US" dirty="0"/>
              <a:t>Can staff easily access the information they need to make decisions?</a:t>
            </a:r>
          </a:p>
          <a:p>
            <a:pPr lvl="1"/>
            <a:r>
              <a:rPr lang="en-US" b="1" dirty="0"/>
              <a:t>Do your data systems save time or consume time?</a:t>
            </a:r>
          </a:p>
        </p:txBody>
      </p:sp>
    </p:spTree>
    <p:extLst>
      <p:ext uri="{BB962C8B-B14F-4D97-AF65-F5344CB8AC3E}">
        <p14:creationId xmlns:p14="http://schemas.microsoft.com/office/powerpoint/2010/main" val="31319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3CE2-4750-8C78-07A7-ACAE0667A7E2}"/>
              </a:ext>
            </a:extLst>
          </p:cNvPr>
          <p:cNvSpPr>
            <a:spLocks noGrp="1"/>
          </p:cNvSpPr>
          <p:nvPr>
            <p:ph type="title"/>
          </p:nvPr>
        </p:nvSpPr>
        <p:spPr/>
        <p:txBody>
          <a:bodyPr/>
          <a:lstStyle/>
          <a:p>
            <a:r>
              <a:rPr lang="en-US" dirty="0"/>
              <a:t>Rule 3: Specialists Only</a:t>
            </a:r>
          </a:p>
        </p:txBody>
      </p:sp>
      <p:sp>
        <p:nvSpPr>
          <p:cNvPr id="3" name="Slide Number Placeholder 2">
            <a:extLst>
              <a:ext uri="{FF2B5EF4-FFF2-40B4-BE49-F238E27FC236}">
                <a16:creationId xmlns:a16="http://schemas.microsoft.com/office/drawing/2014/main" id="{1BD5B598-39E9-7630-9A15-037D7B137F00}"/>
              </a:ext>
            </a:extLst>
          </p:cNvPr>
          <p:cNvSpPr>
            <a:spLocks noGrp="1"/>
          </p:cNvSpPr>
          <p:nvPr>
            <p:ph type="sldNum" sz="quarter" idx="12"/>
          </p:nvPr>
        </p:nvSpPr>
        <p:spPr/>
        <p:txBody>
          <a:bodyPr/>
          <a:lstStyle/>
          <a:p>
            <a:fld id="{5C35FCF4-C3EF-BD43-82E0-05BC237DAD2A}" type="slidenum">
              <a:rPr lang="en-US" smtClean="0"/>
              <a:pPr/>
              <a:t>11</a:t>
            </a:fld>
            <a:endParaRPr lang="en-US" dirty="0"/>
          </a:p>
        </p:txBody>
      </p:sp>
      <p:sp>
        <p:nvSpPr>
          <p:cNvPr id="4" name="Content Placeholder 3">
            <a:extLst>
              <a:ext uri="{FF2B5EF4-FFF2-40B4-BE49-F238E27FC236}">
                <a16:creationId xmlns:a16="http://schemas.microsoft.com/office/drawing/2014/main" id="{B7D047E7-83EA-E9E2-2969-8CA37E692D14}"/>
              </a:ext>
            </a:extLst>
          </p:cNvPr>
          <p:cNvSpPr>
            <a:spLocks noGrp="1"/>
          </p:cNvSpPr>
          <p:nvPr>
            <p:ph idx="1"/>
          </p:nvPr>
        </p:nvSpPr>
        <p:spPr>
          <a:xfrm>
            <a:off x="387692" y="1186544"/>
            <a:ext cx="8432457" cy="5262482"/>
          </a:xfrm>
        </p:spPr>
        <p:txBody>
          <a:bodyPr>
            <a:normAutofit/>
          </a:bodyPr>
          <a:lstStyle/>
          <a:p>
            <a:r>
              <a:rPr lang="en-US" dirty="0"/>
              <a:t>Probably many of your staff are already using AI (aka. ChatGPT).</a:t>
            </a:r>
          </a:p>
          <a:p>
            <a:r>
              <a:rPr lang="en-US" dirty="0"/>
              <a:t>Question: “Can’t I just cut and paste a person’s housing/homelessness record into ChatGPT and ask it to recommend a support program?”</a:t>
            </a:r>
          </a:p>
          <a:p>
            <a:r>
              <a:rPr lang="en-US" b="1" dirty="0"/>
              <a:t>NO!!!!</a:t>
            </a:r>
          </a:p>
          <a:p>
            <a:pPr lvl="1"/>
            <a:r>
              <a:rPr lang="en-US" dirty="0"/>
              <a:t>ChatGPT is trained on the Internet.  </a:t>
            </a:r>
          </a:p>
          <a:p>
            <a:pPr lvl="1"/>
            <a:r>
              <a:rPr lang="en-US" dirty="0"/>
              <a:t>It has spent as much time on homelessness as the entire Internet spends on homelessness.</a:t>
            </a:r>
          </a:p>
          <a:p>
            <a:pPr lvl="1"/>
            <a:r>
              <a:rPr lang="en-US" dirty="0"/>
              <a:t>AI needs to be trained on data that accurately represents the people you are helping.</a:t>
            </a:r>
          </a:p>
          <a:p>
            <a:pPr lvl="1"/>
            <a:r>
              <a:rPr lang="en-US" b="1" dirty="0"/>
              <a:t>ChatGPT also runs on servers at a for-profit company in the United States.</a:t>
            </a:r>
          </a:p>
        </p:txBody>
      </p:sp>
    </p:spTree>
    <p:extLst>
      <p:ext uri="{BB962C8B-B14F-4D97-AF65-F5344CB8AC3E}">
        <p14:creationId xmlns:p14="http://schemas.microsoft.com/office/powerpoint/2010/main" val="59883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6C17-D688-67A7-9367-C306E0D72090}"/>
              </a:ext>
            </a:extLst>
          </p:cNvPr>
          <p:cNvSpPr>
            <a:spLocks noGrp="1"/>
          </p:cNvSpPr>
          <p:nvPr>
            <p:ph type="title"/>
          </p:nvPr>
        </p:nvSpPr>
        <p:spPr>
          <a:xfrm>
            <a:off x="214438" y="193225"/>
            <a:ext cx="7347637" cy="988542"/>
          </a:xfrm>
        </p:spPr>
        <p:txBody>
          <a:bodyPr/>
          <a:lstStyle/>
          <a:p>
            <a:r>
              <a:rPr lang="en-US" dirty="0"/>
              <a:t>Rule 4: Find the Right Problem</a:t>
            </a:r>
          </a:p>
        </p:txBody>
      </p:sp>
      <p:sp>
        <p:nvSpPr>
          <p:cNvPr id="3" name="Slide Number Placeholder 2">
            <a:extLst>
              <a:ext uri="{FF2B5EF4-FFF2-40B4-BE49-F238E27FC236}">
                <a16:creationId xmlns:a16="http://schemas.microsoft.com/office/drawing/2014/main" id="{A6E52A62-49DD-D504-6620-518D7390B69C}"/>
              </a:ext>
            </a:extLst>
          </p:cNvPr>
          <p:cNvSpPr>
            <a:spLocks noGrp="1"/>
          </p:cNvSpPr>
          <p:nvPr>
            <p:ph type="sldNum" sz="quarter" idx="12"/>
          </p:nvPr>
        </p:nvSpPr>
        <p:spPr/>
        <p:txBody>
          <a:bodyPr/>
          <a:lstStyle/>
          <a:p>
            <a:fld id="{5C35FCF4-C3EF-BD43-82E0-05BC237DAD2A}" type="slidenum">
              <a:rPr lang="en-US" smtClean="0"/>
              <a:pPr/>
              <a:t>12</a:t>
            </a:fld>
            <a:endParaRPr lang="en-US" dirty="0"/>
          </a:p>
        </p:txBody>
      </p:sp>
      <p:sp>
        <p:nvSpPr>
          <p:cNvPr id="4" name="Content Placeholder 3">
            <a:extLst>
              <a:ext uri="{FF2B5EF4-FFF2-40B4-BE49-F238E27FC236}">
                <a16:creationId xmlns:a16="http://schemas.microsoft.com/office/drawing/2014/main" id="{D0722336-2F3E-CCF1-A002-AFE85BEC2052}"/>
              </a:ext>
            </a:extLst>
          </p:cNvPr>
          <p:cNvSpPr>
            <a:spLocks noGrp="1"/>
          </p:cNvSpPr>
          <p:nvPr>
            <p:ph idx="1"/>
          </p:nvPr>
        </p:nvSpPr>
        <p:spPr>
          <a:xfrm>
            <a:off x="115503" y="1020278"/>
            <a:ext cx="8296978" cy="4841507"/>
          </a:xfrm>
        </p:spPr>
        <p:txBody>
          <a:bodyPr>
            <a:normAutofit/>
          </a:bodyPr>
          <a:lstStyle/>
          <a:p>
            <a:r>
              <a:rPr lang="en-US" dirty="0"/>
              <a:t>When finding problems that are a good fit for AI, consider things like:</a:t>
            </a:r>
          </a:p>
          <a:p>
            <a:pPr lvl="1"/>
            <a:r>
              <a:rPr lang="en-US" dirty="0"/>
              <a:t>Do you see a high volume of people?</a:t>
            </a:r>
          </a:p>
          <a:p>
            <a:pPr lvl="1"/>
            <a:r>
              <a:rPr lang="en-US" dirty="0"/>
              <a:t>Do you experience high staff turnover?</a:t>
            </a:r>
          </a:p>
          <a:p>
            <a:pPr lvl="1"/>
            <a:r>
              <a:rPr lang="en-US" dirty="0"/>
              <a:t>Is it difficult to summarize a person’s data?</a:t>
            </a:r>
          </a:p>
          <a:p>
            <a:pPr lvl="1"/>
            <a:r>
              <a:rPr lang="en-US" dirty="0"/>
              <a:t>Do you spend a lot of time merging or cleaning data?</a:t>
            </a:r>
          </a:p>
          <a:p>
            <a:pPr marL="0" indent="0">
              <a:buNone/>
            </a:pPr>
            <a:endParaRPr lang="en-US" dirty="0"/>
          </a:p>
        </p:txBody>
      </p:sp>
      <p:sp>
        <p:nvSpPr>
          <p:cNvPr id="9" name="Content Placeholder 3">
            <a:extLst>
              <a:ext uri="{FF2B5EF4-FFF2-40B4-BE49-F238E27FC236}">
                <a16:creationId xmlns:a16="http://schemas.microsoft.com/office/drawing/2014/main" id="{312FC5B9-F932-6BDE-FDF4-07FA6BCFCD2D}"/>
              </a:ext>
            </a:extLst>
          </p:cNvPr>
          <p:cNvSpPr txBox="1">
            <a:spLocks/>
          </p:cNvSpPr>
          <p:nvPr/>
        </p:nvSpPr>
        <p:spPr>
          <a:xfrm>
            <a:off x="214438" y="3692436"/>
            <a:ext cx="4935078" cy="1628850"/>
          </a:xfrm>
          <a:prstGeom prst="rect">
            <a:avLst/>
          </a:prstGeom>
        </p:spPr>
        <p:txBody>
          <a:bodyPr>
            <a:normAutofit/>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Rounded Rectangle 4">
            <a:extLst>
              <a:ext uri="{FF2B5EF4-FFF2-40B4-BE49-F238E27FC236}">
                <a16:creationId xmlns:a16="http://schemas.microsoft.com/office/drawing/2014/main" id="{881EDF0C-A485-2444-C8E0-AF2322DE7865}"/>
              </a:ext>
            </a:extLst>
          </p:cNvPr>
          <p:cNvSpPr/>
          <p:nvPr/>
        </p:nvSpPr>
        <p:spPr>
          <a:xfrm>
            <a:off x="587141" y="1857676"/>
            <a:ext cx="7931217" cy="1183907"/>
          </a:xfrm>
          <a:prstGeom prst="roundRect">
            <a:avLst/>
          </a:prstGeom>
          <a:solidFill>
            <a:schemeClr val="accent1">
              <a:alpha val="4451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ounded Rectangle 5">
            <a:extLst>
              <a:ext uri="{FF2B5EF4-FFF2-40B4-BE49-F238E27FC236}">
                <a16:creationId xmlns:a16="http://schemas.microsoft.com/office/drawing/2014/main" id="{E766FB57-725E-6AF0-2938-BB64D141CFC0}"/>
              </a:ext>
            </a:extLst>
          </p:cNvPr>
          <p:cNvSpPr/>
          <p:nvPr/>
        </p:nvSpPr>
        <p:spPr>
          <a:xfrm>
            <a:off x="587140" y="3041583"/>
            <a:ext cx="7924275" cy="858957"/>
          </a:xfrm>
          <a:prstGeom prst="roundRect">
            <a:avLst/>
          </a:prstGeom>
          <a:solidFill>
            <a:srgbClr val="00B0F0">
              <a:alpha val="44515"/>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 name="TextBox 6">
            <a:extLst>
              <a:ext uri="{FF2B5EF4-FFF2-40B4-BE49-F238E27FC236}">
                <a16:creationId xmlns:a16="http://schemas.microsoft.com/office/drawing/2014/main" id="{464E1040-78F8-D422-5432-F99B8A969495}"/>
              </a:ext>
            </a:extLst>
          </p:cNvPr>
          <p:cNvSpPr txBox="1"/>
          <p:nvPr/>
        </p:nvSpPr>
        <p:spPr>
          <a:xfrm>
            <a:off x="6333424" y="1941798"/>
            <a:ext cx="2079057" cy="1015663"/>
          </a:xfrm>
          <a:prstGeom prst="rect">
            <a:avLst/>
          </a:prstGeom>
          <a:noFill/>
        </p:spPr>
        <p:txBody>
          <a:bodyPr wrap="square" rtlCol="0">
            <a:spAutoFit/>
          </a:bodyPr>
          <a:lstStyle/>
          <a:p>
            <a:pPr algn="ctr"/>
            <a:r>
              <a:rPr lang="en-US" sz="2000" b="1" dirty="0">
                <a:solidFill>
                  <a:schemeClr val="bg1"/>
                </a:solidFill>
              </a:rPr>
              <a:t>Case Study 1:</a:t>
            </a:r>
          </a:p>
          <a:p>
            <a:pPr algn="ctr"/>
            <a:r>
              <a:rPr lang="en-US" sz="2000" b="1" dirty="0">
                <a:solidFill>
                  <a:schemeClr val="bg1"/>
                </a:solidFill>
              </a:rPr>
              <a:t>Risk of Chronic</a:t>
            </a:r>
          </a:p>
          <a:p>
            <a:pPr algn="ctr"/>
            <a:r>
              <a:rPr lang="en-US" sz="2000" b="1" dirty="0">
                <a:solidFill>
                  <a:schemeClr val="bg1"/>
                </a:solidFill>
              </a:rPr>
              <a:t>Shelter Use</a:t>
            </a:r>
          </a:p>
        </p:txBody>
      </p:sp>
      <p:sp>
        <p:nvSpPr>
          <p:cNvPr id="10" name="TextBox 9">
            <a:extLst>
              <a:ext uri="{FF2B5EF4-FFF2-40B4-BE49-F238E27FC236}">
                <a16:creationId xmlns:a16="http://schemas.microsoft.com/office/drawing/2014/main" id="{A7F8111D-0950-CDEF-19C5-2C468F82614A}"/>
              </a:ext>
            </a:extLst>
          </p:cNvPr>
          <p:cNvSpPr txBox="1"/>
          <p:nvPr/>
        </p:nvSpPr>
        <p:spPr>
          <a:xfrm>
            <a:off x="2203383" y="3384404"/>
            <a:ext cx="4698731" cy="400110"/>
          </a:xfrm>
          <a:prstGeom prst="rect">
            <a:avLst/>
          </a:prstGeom>
          <a:noFill/>
        </p:spPr>
        <p:txBody>
          <a:bodyPr wrap="square" rtlCol="0">
            <a:spAutoFit/>
          </a:bodyPr>
          <a:lstStyle/>
          <a:p>
            <a:pPr algn="ctr"/>
            <a:r>
              <a:rPr lang="en-US" sz="2000" b="1" dirty="0">
                <a:solidFill>
                  <a:schemeClr val="bg1"/>
                </a:solidFill>
              </a:rPr>
              <a:t>Case Study 2: Linking Shelter Data</a:t>
            </a:r>
          </a:p>
        </p:txBody>
      </p:sp>
    </p:spTree>
    <p:extLst>
      <p:ext uri="{BB962C8B-B14F-4D97-AF65-F5344CB8AC3E}">
        <p14:creationId xmlns:p14="http://schemas.microsoft.com/office/powerpoint/2010/main" val="19965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DAE9-8069-EC4C-9916-6FF5578A78CB}"/>
              </a:ext>
            </a:extLst>
          </p:cNvPr>
          <p:cNvSpPr>
            <a:spLocks noGrp="1"/>
          </p:cNvSpPr>
          <p:nvPr>
            <p:ph type="title"/>
          </p:nvPr>
        </p:nvSpPr>
        <p:spPr>
          <a:xfrm>
            <a:off x="283780" y="284199"/>
            <a:ext cx="7347637" cy="988542"/>
          </a:xfrm>
        </p:spPr>
        <p:txBody>
          <a:bodyPr/>
          <a:lstStyle/>
          <a:p>
            <a:r>
              <a:rPr lang="en-US" dirty="0"/>
              <a:t>Case Study 1: Risk of Chronic Shelter Use</a:t>
            </a:r>
          </a:p>
        </p:txBody>
      </p:sp>
      <p:sp>
        <p:nvSpPr>
          <p:cNvPr id="3" name="Slide Number Placeholder 2">
            <a:extLst>
              <a:ext uri="{FF2B5EF4-FFF2-40B4-BE49-F238E27FC236}">
                <a16:creationId xmlns:a16="http://schemas.microsoft.com/office/drawing/2014/main" id="{D4B3E9CE-A4E0-354E-86B9-CE2E0C7F6BC7}"/>
              </a:ext>
            </a:extLst>
          </p:cNvPr>
          <p:cNvSpPr>
            <a:spLocks noGrp="1"/>
          </p:cNvSpPr>
          <p:nvPr>
            <p:ph type="sldNum" sz="quarter" idx="12"/>
          </p:nvPr>
        </p:nvSpPr>
        <p:spPr/>
        <p:txBody>
          <a:bodyPr/>
          <a:lstStyle/>
          <a:p>
            <a:fld id="{5C35FCF4-C3EF-BD43-82E0-05BC237DAD2A}" type="slidenum">
              <a:rPr lang="en-US" smtClean="0"/>
              <a:pPr/>
              <a:t>13</a:t>
            </a:fld>
            <a:endParaRPr lang="en-US" dirty="0"/>
          </a:p>
        </p:txBody>
      </p:sp>
      <p:sp>
        <p:nvSpPr>
          <p:cNvPr id="4" name="Content Placeholder 3">
            <a:extLst>
              <a:ext uri="{FF2B5EF4-FFF2-40B4-BE49-F238E27FC236}">
                <a16:creationId xmlns:a16="http://schemas.microsoft.com/office/drawing/2014/main" id="{14CD1D2E-0132-FE4C-B87D-FBADF76DDF60}"/>
              </a:ext>
            </a:extLst>
          </p:cNvPr>
          <p:cNvSpPr>
            <a:spLocks noGrp="1"/>
          </p:cNvSpPr>
          <p:nvPr>
            <p:ph idx="1"/>
          </p:nvPr>
        </p:nvSpPr>
        <p:spPr>
          <a:xfrm>
            <a:off x="283780" y="1272741"/>
            <a:ext cx="8765628" cy="4850033"/>
          </a:xfrm>
        </p:spPr>
        <p:txBody>
          <a:bodyPr/>
          <a:lstStyle/>
          <a:p>
            <a:r>
              <a:rPr lang="en-US" sz="3200" dirty="0"/>
              <a:t>Case workers and physicians make decisions using:</a:t>
            </a:r>
          </a:p>
          <a:p>
            <a:pPr lvl="1"/>
            <a:r>
              <a:rPr lang="en-US" sz="2800" dirty="0"/>
              <a:t>Client/patient history.</a:t>
            </a:r>
          </a:p>
          <a:p>
            <a:pPr lvl="1"/>
            <a:r>
              <a:rPr lang="en-US" sz="2800" dirty="0"/>
              <a:t>Their assessment of the client/patient’s current condition.</a:t>
            </a:r>
          </a:p>
          <a:p>
            <a:r>
              <a:rPr lang="en-US" sz="3200" dirty="0"/>
              <a:t>Physicians also use medical measurements (</a:t>
            </a:r>
            <a:r>
              <a:rPr lang="en-US" sz="3200" dirty="0" err="1"/>
              <a:t>ie</a:t>
            </a:r>
            <a:r>
              <a:rPr lang="en-US" sz="3200" dirty="0"/>
              <a:t>. blood pressure, lab tests, etc.).</a:t>
            </a:r>
          </a:p>
          <a:p>
            <a:r>
              <a:rPr lang="en-US" sz="3200" dirty="0"/>
              <a:t>Could we use machine learning to </a:t>
            </a:r>
            <a:br>
              <a:rPr lang="en-US" sz="3200" dirty="0"/>
            </a:br>
            <a:r>
              <a:rPr lang="en-US" sz="3200" dirty="0"/>
              <a:t>make a “housing intervention blood pressure test”?</a:t>
            </a:r>
          </a:p>
        </p:txBody>
      </p:sp>
      <p:sp>
        <p:nvSpPr>
          <p:cNvPr id="5" name="TextBox 4">
            <a:extLst>
              <a:ext uri="{FF2B5EF4-FFF2-40B4-BE49-F238E27FC236}">
                <a16:creationId xmlns:a16="http://schemas.microsoft.com/office/drawing/2014/main" id="{D6265CD5-8F24-FE56-79C9-919B16DDD9BA}"/>
              </a:ext>
            </a:extLst>
          </p:cNvPr>
          <p:cNvSpPr txBox="1"/>
          <p:nvPr/>
        </p:nvSpPr>
        <p:spPr>
          <a:xfrm>
            <a:off x="576588" y="4594620"/>
            <a:ext cx="7610680" cy="1077218"/>
          </a:xfrm>
          <a:prstGeom prst="rect">
            <a:avLst/>
          </a:prstGeom>
          <a:solidFill>
            <a:schemeClr val="bg1"/>
          </a:solidFill>
        </p:spPr>
        <p:txBody>
          <a:bodyPr wrap="square" rtlCol="0">
            <a:spAutoFit/>
          </a:bodyPr>
          <a:lstStyle/>
          <a:p>
            <a:r>
              <a:rPr lang="en-US" sz="3200" dirty="0">
                <a:solidFill>
                  <a:srgbClr val="C00000"/>
                </a:solidFill>
              </a:rPr>
              <a:t>estimate whether a client is at risk of an adverse outcome?</a:t>
            </a:r>
          </a:p>
        </p:txBody>
      </p:sp>
    </p:spTree>
    <p:extLst>
      <p:ext uri="{BB962C8B-B14F-4D97-AF65-F5344CB8AC3E}">
        <p14:creationId xmlns:p14="http://schemas.microsoft.com/office/powerpoint/2010/main" val="1901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B031C9-609C-A1AD-7208-9F9899EA530A}"/>
              </a:ext>
            </a:extLst>
          </p:cNvPr>
          <p:cNvSpPr>
            <a:spLocks noGrp="1"/>
          </p:cNvSpPr>
          <p:nvPr>
            <p:ph type="sldNum" sz="quarter" idx="12"/>
          </p:nvPr>
        </p:nvSpPr>
        <p:spPr/>
        <p:txBody>
          <a:bodyPr/>
          <a:lstStyle/>
          <a:p>
            <a:fld id="{5C35FCF4-C3EF-BD43-82E0-05BC237DAD2A}" type="slidenum">
              <a:rPr lang="en-US" smtClean="0"/>
              <a:pPr/>
              <a:t>14</a:t>
            </a:fld>
            <a:endParaRPr lang="en-US" dirty="0"/>
          </a:p>
        </p:txBody>
      </p:sp>
      <p:sp>
        <p:nvSpPr>
          <p:cNvPr id="4" name="Content Placeholder 3">
            <a:extLst>
              <a:ext uri="{FF2B5EF4-FFF2-40B4-BE49-F238E27FC236}">
                <a16:creationId xmlns:a16="http://schemas.microsoft.com/office/drawing/2014/main" id="{931A4A0B-7DFA-7B7D-EAD0-F087DD569B9F}"/>
              </a:ext>
            </a:extLst>
          </p:cNvPr>
          <p:cNvSpPr>
            <a:spLocks noGrp="1"/>
          </p:cNvSpPr>
          <p:nvPr>
            <p:ph idx="1"/>
          </p:nvPr>
        </p:nvSpPr>
        <p:spPr>
          <a:xfrm>
            <a:off x="387692" y="1272742"/>
            <a:ext cx="8432457" cy="4850032"/>
          </a:xfrm>
        </p:spPr>
        <p:txBody>
          <a:bodyPr/>
          <a:lstStyle/>
          <a:p>
            <a:r>
              <a:rPr lang="en-US" dirty="0"/>
              <a:t>From 2007 to 2020, the Calgary Drop-In Centre saw an average of 268 new clients per month:</a:t>
            </a:r>
          </a:p>
          <a:p>
            <a:pPr lvl="1"/>
            <a:r>
              <a:rPr lang="en-US" dirty="0"/>
              <a:t>85% are transitional, very short term shelter users</a:t>
            </a:r>
          </a:p>
          <a:p>
            <a:pPr lvl="1"/>
            <a:r>
              <a:rPr lang="en-US" dirty="0"/>
              <a:t>12% are episodic users with large gaps in shelter use</a:t>
            </a:r>
          </a:p>
          <a:p>
            <a:pPr lvl="1"/>
            <a:r>
              <a:rPr lang="en-US" dirty="0"/>
              <a:t>3% are long term, chronic shelter users</a:t>
            </a:r>
          </a:p>
          <a:p>
            <a:r>
              <a:rPr lang="en-US" dirty="0"/>
              <a:t>Most Housing First strategies prioritize chronic clients.</a:t>
            </a:r>
          </a:p>
          <a:p>
            <a:r>
              <a:rPr lang="en-US" dirty="0"/>
              <a:t>How do we know who is chronic?</a:t>
            </a:r>
          </a:p>
          <a:p>
            <a:pPr marL="914400" lvl="1" indent="-457200">
              <a:buFont typeface="+mj-lt"/>
              <a:buAutoNum type="arabicPeriod"/>
            </a:pPr>
            <a:r>
              <a:rPr lang="en-US" dirty="0"/>
              <a:t>Wait a long time.</a:t>
            </a:r>
          </a:p>
          <a:p>
            <a:pPr marL="914400" lvl="1" indent="-457200">
              <a:buFont typeface="+mj-lt"/>
              <a:buAutoNum type="arabicPeriod"/>
            </a:pPr>
            <a:r>
              <a:rPr lang="en-US" dirty="0"/>
              <a:t>Use machine learning to find patterns in early shelter use that suggest someone is at risk of becoming chronic.</a:t>
            </a:r>
          </a:p>
          <a:p>
            <a:pPr marL="0" indent="0">
              <a:buNone/>
            </a:pPr>
            <a:endParaRPr lang="en-US" dirty="0"/>
          </a:p>
        </p:txBody>
      </p:sp>
      <p:cxnSp>
        <p:nvCxnSpPr>
          <p:cNvPr id="8" name="Straight Connector 7">
            <a:extLst>
              <a:ext uri="{FF2B5EF4-FFF2-40B4-BE49-F238E27FC236}">
                <a16:creationId xmlns:a16="http://schemas.microsoft.com/office/drawing/2014/main" id="{75C22E48-D1CD-1EB3-BE54-FCECD594032F}"/>
              </a:ext>
            </a:extLst>
          </p:cNvPr>
          <p:cNvCxnSpPr>
            <a:cxnSpLocks/>
          </p:cNvCxnSpPr>
          <p:nvPr/>
        </p:nvCxnSpPr>
        <p:spPr>
          <a:xfrm flipV="1">
            <a:off x="1355834" y="4335735"/>
            <a:ext cx="2186152" cy="3262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5873DF-01C0-ED8B-CEC0-9175C59E7CC1}"/>
              </a:ext>
            </a:extLst>
          </p:cNvPr>
          <p:cNvCxnSpPr>
            <a:cxnSpLocks/>
          </p:cNvCxnSpPr>
          <p:nvPr/>
        </p:nvCxnSpPr>
        <p:spPr>
          <a:xfrm flipH="1" flipV="1">
            <a:off x="1355834" y="4330264"/>
            <a:ext cx="2186152" cy="30523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B014591-5220-A107-BD32-6BC9E98C91A6}"/>
              </a:ext>
            </a:extLst>
          </p:cNvPr>
          <p:cNvSpPr>
            <a:spLocks noGrp="1"/>
          </p:cNvSpPr>
          <p:nvPr>
            <p:ph type="title"/>
          </p:nvPr>
        </p:nvSpPr>
        <p:spPr>
          <a:xfrm>
            <a:off x="283780" y="284199"/>
            <a:ext cx="7347637" cy="988542"/>
          </a:xfrm>
        </p:spPr>
        <p:txBody>
          <a:bodyPr/>
          <a:lstStyle/>
          <a:p>
            <a:r>
              <a:rPr lang="en-US" dirty="0"/>
              <a:t>Case Study 1: Risk of Chronic Shelter Use</a:t>
            </a:r>
          </a:p>
        </p:txBody>
      </p:sp>
    </p:spTree>
    <p:extLst>
      <p:ext uri="{BB962C8B-B14F-4D97-AF65-F5344CB8AC3E}">
        <p14:creationId xmlns:p14="http://schemas.microsoft.com/office/powerpoint/2010/main" val="27727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9E7833-F805-F51A-474A-7F055E106E94}"/>
              </a:ext>
            </a:extLst>
          </p:cNvPr>
          <p:cNvSpPr>
            <a:spLocks noGrp="1"/>
          </p:cNvSpPr>
          <p:nvPr>
            <p:ph type="sldNum" sz="quarter" idx="12"/>
          </p:nvPr>
        </p:nvSpPr>
        <p:spPr/>
        <p:txBody>
          <a:bodyPr/>
          <a:lstStyle/>
          <a:p>
            <a:fld id="{5C35FCF4-C3EF-BD43-82E0-05BC237DAD2A}" type="slidenum">
              <a:rPr lang="en-US" smtClean="0"/>
              <a:pPr/>
              <a:t>15</a:t>
            </a:fld>
            <a:endParaRPr lang="en-US" dirty="0"/>
          </a:p>
        </p:txBody>
      </p:sp>
      <p:sp>
        <p:nvSpPr>
          <p:cNvPr id="4" name="Content Placeholder 3">
            <a:extLst>
              <a:ext uri="{FF2B5EF4-FFF2-40B4-BE49-F238E27FC236}">
                <a16:creationId xmlns:a16="http://schemas.microsoft.com/office/drawing/2014/main" id="{9AA6529B-16F1-DB34-4E4C-C12E18A17BCF}"/>
              </a:ext>
            </a:extLst>
          </p:cNvPr>
          <p:cNvSpPr>
            <a:spLocks noGrp="1"/>
          </p:cNvSpPr>
          <p:nvPr>
            <p:ph idx="1"/>
          </p:nvPr>
        </p:nvSpPr>
        <p:spPr>
          <a:xfrm>
            <a:off x="387692" y="1135117"/>
            <a:ext cx="8432457" cy="4987657"/>
          </a:xfrm>
        </p:spPr>
        <p:txBody>
          <a:bodyPr/>
          <a:lstStyle/>
          <a:p>
            <a:r>
              <a:rPr lang="en-US" dirty="0"/>
              <a:t>Rule set techniques process historical client data to find the best threshold-style tests for identifying an at-risk group.</a:t>
            </a:r>
          </a:p>
          <a:p>
            <a:r>
              <a:rPr lang="en-US" dirty="0"/>
              <a:t>Using historical Calgary Drop-In Centre data, chronic clients can be identified by the following rule:</a:t>
            </a:r>
          </a:p>
          <a:p>
            <a:endParaRPr lang="en-US" dirty="0"/>
          </a:p>
          <a:p>
            <a:endParaRPr lang="en-US" dirty="0"/>
          </a:p>
          <a:p>
            <a:r>
              <a:rPr lang="en-US" dirty="0"/>
              <a:t>Precision: 71% </a:t>
            </a:r>
          </a:p>
          <a:p>
            <a:pPr lvl="1"/>
            <a:r>
              <a:rPr lang="en-US" dirty="0"/>
              <a:t>71% of clients identified by the test actually became chronic.</a:t>
            </a:r>
          </a:p>
          <a:p>
            <a:r>
              <a:rPr lang="en-US" dirty="0"/>
              <a:t>Recall: 77%</a:t>
            </a:r>
          </a:p>
          <a:p>
            <a:pPr lvl="1"/>
            <a:r>
              <a:rPr lang="en-US" dirty="0"/>
              <a:t>77% of all chronic clients are identified by this test.</a:t>
            </a:r>
          </a:p>
          <a:p>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22CE86-B50C-C966-ECC0-3A99BBA2CB76}"/>
                  </a:ext>
                </a:extLst>
              </p:cNvPr>
              <p:cNvSpPr txBox="1"/>
              <p:nvPr/>
            </p:nvSpPr>
            <p:spPr>
              <a:xfrm>
                <a:off x="1024758" y="3311502"/>
                <a:ext cx="7094483" cy="830997"/>
              </a:xfrm>
              <a:prstGeom prst="rect">
                <a:avLst/>
              </a:prstGeom>
              <a:noFill/>
              <a:ln>
                <a:solidFill>
                  <a:schemeClr val="accent1"/>
                </a:solidFill>
              </a:ln>
            </p:spPr>
            <p:txBody>
              <a:bodyPr wrap="square" rtlCol="0">
                <a:spAutoFit/>
              </a:bodyPr>
              <a:lstStyle/>
              <a:p>
                <a:pPr algn="ctr"/>
                <a:r>
                  <a:rPr lang="en-US" sz="2400" b="1" dirty="0"/>
                  <a:t>In a Client’s First 60 Days: </a:t>
                </a:r>
              </a:p>
              <a:p>
                <a:pPr algn="ctr"/>
                <a:r>
                  <a:rPr lang="en-US" sz="2400" dirty="0"/>
                  <a:t>(Shelter Sleeps)</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54</m:t>
                    </m:r>
                  </m:oMath>
                </a14:m>
                <a:r>
                  <a:rPr lang="en-US" sz="2400" dirty="0"/>
                  <a:t> AND (Counsellor Meetings)</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11</m:t>
                    </m:r>
                  </m:oMath>
                </a14:m>
                <a:endParaRPr lang="en-US" sz="2400" dirty="0"/>
              </a:p>
            </p:txBody>
          </p:sp>
        </mc:Choice>
        <mc:Fallback xmlns="">
          <p:sp>
            <p:nvSpPr>
              <p:cNvPr id="5" name="TextBox 4">
                <a:extLst>
                  <a:ext uri="{FF2B5EF4-FFF2-40B4-BE49-F238E27FC236}">
                    <a16:creationId xmlns:a16="http://schemas.microsoft.com/office/drawing/2014/main" id="{B122CE86-B50C-C966-ECC0-3A99BBA2CB76}"/>
                  </a:ext>
                </a:extLst>
              </p:cNvPr>
              <p:cNvSpPr txBox="1">
                <a:spLocks noRot="1" noChangeAspect="1" noMove="1" noResize="1" noEditPoints="1" noAdjustHandles="1" noChangeArrowheads="1" noChangeShapeType="1" noTextEdit="1"/>
              </p:cNvSpPr>
              <p:nvPr/>
            </p:nvSpPr>
            <p:spPr>
              <a:xfrm>
                <a:off x="1024758" y="3311502"/>
                <a:ext cx="7094483" cy="830997"/>
              </a:xfrm>
              <a:prstGeom prst="rect">
                <a:avLst/>
              </a:prstGeom>
              <a:blipFill>
                <a:blip r:embed="rId2"/>
                <a:stretch>
                  <a:fillRect t="-5970" b="-13433"/>
                </a:stretch>
              </a:blipFill>
              <a:ln>
                <a:solidFill>
                  <a:schemeClr val="accent1"/>
                </a:solidFill>
              </a:ln>
            </p:spPr>
            <p:txBody>
              <a:bodyPr/>
              <a:lstStyle/>
              <a:p>
                <a:r>
                  <a:rPr lang="en-US">
                    <a:noFill/>
                  </a:rPr>
                  <a:t> </a:t>
                </a:r>
              </a:p>
            </p:txBody>
          </p:sp>
        </mc:Fallback>
      </mc:AlternateContent>
      <p:sp>
        <p:nvSpPr>
          <p:cNvPr id="8" name="Title 1">
            <a:extLst>
              <a:ext uri="{FF2B5EF4-FFF2-40B4-BE49-F238E27FC236}">
                <a16:creationId xmlns:a16="http://schemas.microsoft.com/office/drawing/2014/main" id="{3C778722-5BF8-6EBD-3716-50E0FA35CC27}"/>
              </a:ext>
            </a:extLst>
          </p:cNvPr>
          <p:cNvSpPr>
            <a:spLocks noGrp="1"/>
          </p:cNvSpPr>
          <p:nvPr>
            <p:ph type="title"/>
          </p:nvPr>
        </p:nvSpPr>
        <p:spPr>
          <a:xfrm>
            <a:off x="283780" y="284199"/>
            <a:ext cx="7347637" cy="988542"/>
          </a:xfrm>
        </p:spPr>
        <p:txBody>
          <a:bodyPr/>
          <a:lstStyle/>
          <a:p>
            <a:r>
              <a:rPr lang="en-US" dirty="0"/>
              <a:t>Case Study 1: Risk of Chronic Shelter Use</a:t>
            </a:r>
          </a:p>
        </p:txBody>
      </p:sp>
    </p:spTree>
    <p:extLst>
      <p:ext uri="{BB962C8B-B14F-4D97-AF65-F5344CB8AC3E}">
        <p14:creationId xmlns:p14="http://schemas.microsoft.com/office/powerpoint/2010/main" val="317035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517B0-3332-6156-FC73-9FBC5DE2D784}"/>
              </a:ext>
            </a:extLst>
          </p:cNvPr>
          <p:cNvSpPr>
            <a:spLocks noGrp="1"/>
          </p:cNvSpPr>
          <p:nvPr>
            <p:ph type="sldNum" sz="quarter" idx="12"/>
          </p:nvPr>
        </p:nvSpPr>
        <p:spPr>
          <a:xfrm>
            <a:off x="387691" y="6000750"/>
            <a:ext cx="8538523" cy="696611"/>
          </a:xfrm>
        </p:spPr>
        <p:txBody>
          <a:bodyPr/>
          <a:lstStyle/>
          <a:p>
            <a:fld id="{5C35FCF4-C3EF-BD43-82E0-05BC237DAD2A}" type="slidenum">
              <a:rPr lang="en-US" smtClean="0"/>
              <a:pPr/>
              <a:t>16</a:t>
            </a:fld>
            <a:endParaRPr lang="en-US" dirty="0"/>
          </a:p>
        </p:txBody>
      </p:sp>
      <p:sp>
        <p:nvSpPr>
          <p:cNvPr id="4" name="Content Placeholder 3">
            <a:extLst>
              <a:ext uri="{FF2B5EF4-FFF2-40B4-BE49-F238E27FC236}">
                <a16:creationId xmlns:a16="http://schemas.microsoft.com/office/drawing/2014/main" id="{E924A2E3-A155-A5B8-0476-3A24267C5F3C}"/>
              </a:ext>
            </a:extLst>
          </p:cNvPr>
          <p:cNvSpPr>
            <a:spLocks noGrp="1"/>
          </p:cNvSpPr>
          <p:nvPr>
            <p:ph idx="1"/>
          </p:nvPr>
        </p:nvSpPr>
        <p:spPr>
          <a:xfrm>
            <a:off x="387691" y="1072324"/>
            <a:ext cx="8432457" cy="5453735"/>
          </a:xfrm>
        </p:spPr>
        <p:txBody>
          <a:bodyPr/>
          <a:lstStyle/>
          <a:p>
            <a:r>
              <a:rPr lang="en-US" dirty="0"/>
              <a:t>Trellis Society youth data:</a:t>
            </a:r>
          </a:p>
          <a:p>
            <a:pPr lvl="1"/>
            <a:r>
              <a:rPr lang="en-US" dirty="0"/>
              <a:t>20,822 client profiles across 75 different programs.</a:t>
            </a:r>
          </a:p>
          <a:p>
            <a:r>
              <a:rPr lang="en-US" dirty="0"/>
              <a:t>Calgary Homeless Foundation adult data.</a:t>
            </a:r>
          </a:p>
          <a:p>
            <a:pPr lvl="1"/>
            <a:r>
              <a:rPr lang="en-CA" dirty="0"/>
              <a:t>264,065</a:t>
            </a:r>
            <a:r>
              <a:rPr lang="en-US" dirty="0"/>
              <a:t> client profiles across 150 different programs.</a:t>
            </a:r>
          </a:p>
          <a:p>
            <a:r>
              <a:rPr lang="en-US" dirty="0"/>
              <a:t>Many profiles refer to the same person.</a:t>
            </a:r>
          </a:p>
          <a:p>
            <a:r>
              <a:rPr lang="en-US" dirty="0"/>
              <a:t>Linking them helps us understand how young people transition to the adult system of care.</a:t>
            </a:r>
          </a:p>
          <a:p>
            <a:r>
              <a:rPr lang="en-US" dirty="0"/>
              <a:t>Profiles can be linked by comparing names and birthdates... but we must perform </a:t>
            </a:r>
            <a:r>
              <a:rPr lang="en-CA" b="1" dirty="0"/>
              <a:t>40,580,158,941 </a:t>
            </a:r>
            <a:r>
              <a:rPr lang="en-CA" dirty="0"/>
              <a:t>comparisons!</a:t>
            </a:r>
            <a:endParaRPr lang="en-US" dirty="0"/>
          </a:p>
          <a:p>
            <a:r>
              <a:rPr lang="en-CA" dirty="0"/>
              <a:t>Machine learning can do for us in approximately 6 hours</a:t>
            </a:r>
            <a:r>
              <a:rPr lang="en-US" dirty="0"/>
              <a:t>.</a:t>
            </a:r>
          </a:p>
          <a:p>
            <a:endParaRPr lang="en-US" dirty="0"/>
          </a:p>
          <a:p>
            <a:endParaRPr lang="en-US" dirty="0"/>
          </a:p>
        </p:txBody>
      </p:sp>
      <p:sp>
        <p:nvSpPr>
          <p:cNvPr id="7" name="Title 1">
            <a:extLst>
              <a:ext uri="{FF2B5EF4-FFF2-40B4-BE49-F238E27FC236}">
                <a16:creationId xmlns:a16="http://schemas.microsoft.com/office/drawing/2014/main" id="{28719510-F29E-40F6-0ED5-EF9CCF0447CD}"/>
              </a:ext>
            </a:extLst>
          </p:cNvPr>
          <p:cNvSpPr>
            <a:spLocks noGrp="1"/>
          </p:cNvSpPr>
          <p:nvPr>
            <p:ph type="title"/>
          </p:nvPr>
        </p:nvSpPr>
        <p:spPr>
          <a:xfrm>
            <a:off x="387693" y="284199"/>
            <a:ext cx="7347637" cy="988542"/>
          </a:xfrm>
        </p:spPr>
        <p:txBody>
          <a:bodyPr/>
          <a:lstStyle/>
          <a:p>
            <a:r>
              <a:rPr lang="en-US" dirty="0"/>
              <a:t>Case Study 2: Record Linkage</a:t>
            </a:r>
          </a:p>
        </p:txBody>
      </p:sp>
    </p:spTree>
    <p:extLst>
      <p:ext uri="{BB962C8B-B14F-4D97-AF65-F5344CB8AC3E}">
        <p14:creationId xmlns:p14="http://schemas.microsoft.com/office/powerpoint/2010/main" val="285631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24D088-3207-966D-C96E-1FE2E044C81F}"/>
              </a:ext>
            </a:extLst>
          </p:cNvPr>
          <p:cNvSpPr>
            <a:spLocks noGrp="1"/>
          </p:cNvSpPr>
          <p:nvPr>
            <p:ph type="sldNum" sz="quarter" idx="12"/>
          </p:nvPr>
        </p:nvSpPr>
        <p:spPr/>
        <p:txBody>
          <a:bodyPr/>
          <a:lstStyle/>
          <a:p>
            <a:fld id="{5C35FCF4-C3EF-BD43-82E0-05BC237DAD2A}" type="slidenum">
              <a:rPr lang="en-US" smtClean="0"/>
              <a:pPr/>
              <a:t>17</a:t>
            </a:fld>
            <a:endParaRPr lang="en-US" dirty="0"/>
          </a:p>
        </p:txBody>
      </p:sp>
      <p:sp>
        <p:nvSpPr>
          <p:cNvPr id="4" name="Content Placeholder 3">
            <a:extLst>
              <a:ext uri="{FF2B5EF4-FFF2-40B4-BE49-F238E27FC236}">
                <a16:creationId xmlns:a16="http://schemas.microsoft.com/office/drawing/2014/main" id="{3FC4457E-13B2-2A0B-BB55-98E9A8D1E2D5}"/>
              </a:ext>
            </a:extLst>
          </p:cNvPr>
          <p:cNvSpPr>
            <a:spLocks noGrp="1"/>
          </p:cNvSpPr>
          <p:nvPr>
            <p:ph idx="1"/>
          </p:nvPr>
        </p:nvSpPr>
        <p:spPr>
          <a:xfrm>
            <a:off x="387692" y="1272742"/>
            <a:ext cx="8538522" cy="5027850"/>
          </a:xfrm>
        </p:spPr>
        <p:txBody>
          <a:bodyPr>
            <a:normAutofit fontScale="92500" lnSpcReduction="10000"/>
          </a:bodyPr>
          <a:lstStyle/>
          <a:p>
            <a:r>
              <a:rPr lang="en-US" dirty="0"/>
              <a:t>A human can spot the similarity between “Geoff” and “</a:t>
            </a:r>
            <a:r>
              <a:rPr lang="en-US" dirty="0" err="1"/>
              <a:t>Jeoff</a:t>
            </a:r>
            <a:r>
              <a:rPr lang="en-US" dirty="0"/>
              <a:t>” but humans can’t scan thousands of records.</a:t>
            </a:r>
          </a:p>
          <a:p>
            <a:r>
              <a:rPr lang="en-US" dirty="0"/>
              <a:t>Computers calculate metrics that measure word similarity:</a:t>
            </a:r>
          </a:p>
          <a:p>
            <a:pPr lvl="1"/>
            <a:r>
              <a:rPr lang="en-US" dirty="0"/>
              <a:t>An </a:t>
            </a:r>
            <a:r>
              <a:rPr lang="en-US" b="1" dirty="0"/>
              <a:t>edit distance</a:t>
            </a:r>
            <a:r>
              <a:rPr lang="en-US" dirty="0"/>
              <a:t> metric counts the number of character edits to change one word to another.</a:t>
            </a:r>
          </a:p>
          <a:p>
            <a:pPr lvl="1"/>
            <a:r>
              <a:rPr lang="en-US" dirty="0"/>
              <a:t>These edits include insertions, deletions and substitutions.</a:t>
            </a:r>
          </a:p>
          <a:p>
            <a:r>
              <a:rPr lang="en-US" dirty="0"/>
              <a:t>Examples </a:t>
            </a:r>
          </a:p>
          <a:p>
            <a:pPr lvl="1"/>
            <a:r>
              <a:rPr lang="en-US" b="1" dirty="0"/>
              <a:t>“Geoff” ↔ “</a:t>
            </a:r>
            <a:r>
              <a:rPr lang="en-US" b="1" dirty="0" err="1"/>
              <a:t>Jeoff</a:t>
            </a:r>
            <a:r>
              <a:rPr lang="en-US" b="1" dirty="0"/>
              <a:t>”: </a:t>
            </a:r>
            <a:r>
              <a:rPr lang="en-US" dirty="0" err="1"/>
              <a:t>Dist</a:t>
            </a:r>
            <a:r>
              <a:rPr lang="en-US" dirty="0"/>
              <a:t> = 1 (1 substitution)</a:t>
            </a:r>
          </a:p>
          <a:p>
            <a:pPr lvl="1"/>
            <a:r>
              <a:rPr lang="en-US" b="1" dirty="0"/>
              <a:t>“Geoff” ↔ “Jeffrey”: </a:t>
            </a:r>
            <a:r>
              <a:rPr lang="en-US" dirty="0" err="1"/>
              <a:t>Dist</a:t>
            </a:r>
            <a:r>
              <a:rPr lang="en-US" dirty="0"/>
              <a:t> = 5 (1 substitution, 1 deletion, 3 insertions)  </a:t>
            </a:r>
          </a:p>
          <a:p>
            <a:r>
              <a:rPr lang="en-US" dirty="0"/>
              <a:t>Machine learning can spot when names are close enough to declare a match.</a:t>
            </a:r>
          </a:p>
          <a:p>
            <a:r>
              <a:rPr lang="en-US" dirty="0"/>
              <a:t>Bloom filters allow us to scramble names to preserve privacy and still calculate a similarity metric.</a:t>
            </a:r>
          </a:p>
          <a:p>
            <a:pPr lvl="1"/>
            <a:endParaRPr lang="en-US" dirty="0"/>
          </a:p>
        </p:txBody>
      </p:sp>
      <p:sp>
        <p:nvSpPr>
          <p:cNvPr id="7" name="Title 1">
            <a:extLst>
              <a:ext uri="{FF2B5EF4-FFF2-40B4-BE49-F238E27FC236}">
                <a16:creationId xmlns:a16="http://schemas.microsoft.com/office/drawing/2014/main" id="{57EBD8EC-CF9A-3698-9ABE-9CBE832D2C54}"/>
              </a:ext>
            </a:extLst>
          </p:cNvPr>
          <p:cNvSpPr>
            <a:spLocks noGrp="1"/>
          </p:cNvSpPr>
          <p:nvPr>
            <p:ph type="title"/>
          </p:nvPr>
        </p:nvSpPr>
        <p:spPr>
          <a:xfrm>
            <a:off x="387693" y="284199"/>
            <a:ext cx="7347637" cy="988542"/>
          </a:xfrm>
        </p:spPr>
        <p:txBody>
          <a:bodyPr/>
          <a:lstStyle/>
          <a:p>
            <a:r>
              <a:rPr lang="en-US" dirty="0"/>
              <a:t>Case Study 2: Record Linkage</a:t>
            </a:r>
          </a:p>
        </p:txBody>
      </p:sp>
    </p:spTree>
    <p:extLst>
      <p:ext uri="{BB962C8B-B14F-4D97-AF65-F5344CB8AC3E}">
        <p14:creationId xmlns:p14="http://schemas.microsoft.com/office/powerpoint/2010/main" val="343610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0A69CA-60DB-12F3-C640-97932B889873}"/>
              </a:ext>
            </a:extLst>
          </p:cNvPr>
          <p:cNvSpPr>
            <a:spLocks noGrp="1"/>
          </p:cNvSpPr>
          <p:nvPr>
            <p:ph type="sldNum" sz="quarter" idx="12"/>
          </p:nvPr>
        </p:nvSpPr>
        <p:spPr/>
        <p:txBody>
          <a:bodyPr/>
          <a:lstStyle/>
          <a:p>
            <a:fld id="{5C35FCF4-C3EF-BD43-82E0-05BC237DAD2A}" type="slidenum">
              <a:rPr lang="en-US" smtClean="0"/>
              <a:pPr/>
              <a:t>18</a:t>
            </a:fld>
            <a:endParaRPr lang="en-US" dirty="0"/>
          </a:p>
        </p:txBody>
      </p:sp>
      <p:sp>
        <p:nvSpPr>
          <p:cNvPr id="4" name="Content Placeholder 3">
            <a:extLst>
              <a:ext uri="{FF2B5EF4-FFF2-40B4-BE49-F238E27FC236}">
                <a16:creationId xmlns:a16="http://schemas.microsoft.com/office/drawing/2014/main" id="{FF76BF38-FA08-078E-4327-6C3ACA7BDFFB}"/>
              </a:ext>
            </a:extLst>
          </p:cNvPr>
          <p:cNvSpPr>
            <a:spLocks noGrp="1"/>
          </p:cNvSpPr>
          <p:nvPr>
            <p:ph idx="1"/>
          </p:nvPr>
        </p:nvSpPr>
        <p:spPr>
          <a:xfrm>
            <a:off x="387692" y="1177290"/>
            <a:ext cx="8432457" cy="4945483"/>
          </a:xfrm>
        </p:spPr>
        <p:txBody>
          <a:bodyPr/>
          <a:lstStyle/>
          <a:p>
            <a:r>
              <a:rPr lang="en-CA" dirty="0"/>
              <a:t>Each of the 284,887 profiles were compared with every other profile (40,580,158,941 comparisons). </a:t>
            </a:r>
            <a:endParaRPr lang="en-US" dirty="0"/>
          </a:p>
        </p:txBody>
      </p:sp>
      <p:pic>
        <p:nvPicPr>
          <p:cNvPr id="5" name="Picture 4">
            <a:extLst>
              <a:ext uri="{FF2B5EF4-FFF2-40B4-BE49-F238E27FC236}">
                <a16:creationId xmlns:a16="http://schemas.microsoft.com/office/drawing/2014/main" id="{63B447EA-89F3-8C00-3D88-68677F12A058}"/>
              </a:ext>
            </a:extLst>
          </p:cNvPr>
          <p:cNvPicPr>
            <a:picLocks noChangeAspect="1"/>
          </p:cNvPicPr>
          <p:nvPr/>
        </p:nvPicPr>
        <p:blipFill>
          <a:blip r:embed="rId2"/>
          <a:stretch>
            <a:fillRect/>
          </a:stretch>
        </p:blipFill>
        <p:spPr>
          <a:xfrm>
            <a:off x="132867" y="2814967"/>
            <a:ext cx="4314896" cy="1994181"/>
          </a:xfrm>
          <a:prstGeom prst="rect">
            <a:avLst/>
          </a:prstGeom>
        </p:spPr>
      </p:pic>
      <p:pic>
        <p:nvPicPr>
          <p:cNvPr id="6" name="Picture 5">
            <a:extLst>
              <a:ext uri="{FF2B5EF4-FFF2-40B4-BE49-F238E27FC236}">
                <a16:creationId xmlns:a16="http://schemas.microsoft.com/office/drawing/2014/main" id="{91E93D70-18B2-BE22-09B4-6438A56B0B2E}"/>
              </a:ext>
            </a:extLst>
          </p:cNvPr>
          <p:cNvPicPr>
            <a:picLocks noChangeAspect="1"/>
          </p:cNvPicPr>
          <p:nvPr/>
        </p:nvPicPr>
        <p:blipFill>
          <a:blip r:embed="rId3"/>
          <a:stretch>
            <a:fillRect/>
          </a:stretch>
        </p:blipFill>
        <p:spPr>
          <a:xfrm>
            <a:off x="4726494" y="2814967"/>
            <a:ext cx="4284639" cy="1994181"/>
          </a:xfrm>
          <a:prstGeom prst="rect">
            <a:avLst/>
          </a:prstGeom>
        </p:spPr>
      </p:pic>
      <p:sp>
        <p:nvSpPr>
          <p:cNvPr id="7" name="TextBox 6">
            <a:extLst>
              <a:ext uri="{FF2B5EF4-FFF2-40B4-BE49-F238E27FC236}">
                <a16:creationId xmlns:a16="http://schemas.microsoft.com/office/drawing/2014/main" id="{A3D94EF9-2AB0-DE2B-4138-4CA38F23F58F}"/>
              </a:ext>
            </a:extLst>
          </p:cNvPr>
          <p:cNvSpPr txBox="1"/>
          <p:nvPr/>
        </p:nvSpPr>
        <p:spPr>
          <a:xfrm>
            <a:off x="1347340" y="2414857"/>
            <a:ext cx="1885950" cy="400110"/>
          </a:xfrm>
          <a:prstGeom prst="rect">
            <a:avLst/>
          </a:prstGeom>
          <a:noFill/>
        </p:spPr>
        <p:txBody>
          <a:bodyPr wrap="square" rtlCol="0">
            <a:spAutoFit/>
          </a:bodyPr>
          <a:lstStyle/>
          <a:p>
            <a:pPr algn="ctr"/>
            <a:r>
              <a:rPr lang="en-US" sz="2000" b="1" dirty="0"/>
              <a:t>Trellis Data Set</a:t>
            </a:r>
          </a:p>
        </p:txBody>
      </p:sp>
      <p:sp>
        <p:nvSpPr>
          <p:cNvPr id="8" name="TextBox 7">
            <a:extLst>
              <a:ext uri="{FF2B5EF4-FFF2-40B4-BE49-F238E27FC236}">
                <a16:creationId xmlns:a16="http://schemas.microsoft.com/office/drawing/2014/main" id="{140B7280-14EB-8AA3-C39B-248CE0FB45CB}"/>
              </a:ext>
            </a:extLst>
          </p:cNvPr>
          <p:cNvSpPr txBox="1"/>
          <p:nvPr/>
        </p:nvSpPr>
        <p:spPr>
          <a:xfrm>
            <a:off x="5925838" y="2414857"/>
            <a:ext cx="1885950" cy="400110"/>
          </a:xfrm>
          <a:prstGeom prst="rect">
            <a:avLst/>
          </a:prstGeom>
          <a:noFill/>
        </p:spPr>
        <p:txBody>
          <a:bodyPr wrap="square" rtlCol="0">
            <a:spAutoFit/>
          </a:bodyPr>
          <a:lstStyle/>
          <a:p>
            <a:pPr algn="ctr"/>
            <a:r>
              <a:rPr lang="en-US" sz="2000" b="1" dirty="0"/>
              <a:t>CHF Data Set</a:t>
            </a:r>
          </a:p>
        </p:txBody>
      </p:sp>
      <p:sp>
        <p:nvSpPr>
          <p:cNvPr id="11" name="Title 1">
            <a:extLst>
              <a:ext uri="{FF2B5EF4-FFF2-40B4-BE49-F238E27FC236}">
                <a16:creationId xmlns:a16="http://schemas.microsoft.com/office/drawing/2014/main" id="{EC43D48A-EC5E-3BF8-15B5-B9F6F1246A20}"/>
              </a:ext>
            </a:extLst>
          </p:cNvPr>
          <p:cNvSpPr>
            <a:spLocks noGrp="1"/>
          </p:cNvSpPr>
          <p:nvPr>
            <p:ph type="title"/>
          </p:nvPr>
        </p:nvSpPr>
        <p:spPr>
          <a:xfrm>
            <a:off x="387693" y="284199"/>
            <a:ext cx="7347637" cy="988542"/>
          </a:xfrm>
        </p:spPr>
        <p:txBody>
          <a:bodyPr/>
          <a:lstStyle/>
          <a:p>
            <a:r>
              <a:rPr lang="en-US" dirty="0"/>
              <a:t>Case Study 2: Record Linkage</a:t>
            </a:r>
          </a:p>
        </p:txBody>
      </p:sp>
    </p:spTree>
    <p:extLst>
      <p:ext uri="{BB962C8B-B14F-4D97-AF65-F5344CB8AC3E}">
        <p14:creationId xmlns:p14="http://schemas.microsoft.com/office/powerpoint/2010/main" val="420004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0A69CA-60DB-12F3-C640-97932B889873}"/>
              </a:ext>
            </a:extLst>
          </p:cNvPr>
          <p:cNvSpPr>
            <a:spLocks noGrp="1"/>
          </p:cNvSpPr>
          <p:nvPr>
            <p:ph type="sldNum" sz="quarter" idx="12"/>
          </p:nvPr>
        </p:nvSpPr>
        <p:spPr/>
        <p:txBody>
          <a:bodyPr/>
          <a:lstStyle/>
          <a:p>
            <a:fld id="{5C35FCF4-C3EF-BD43-82E0-05BC237DAD2A}" type="slidenum">
              <a:rPr lang="en-US" smtClean="0"/>
              <a:pPr/>
              <a:t>19</a:t>
            </a:fld>
            <a:endParaRPr lang="en-US" dirty="0"/>
          </a:p>
        </p:txBody>
      </p:sp>
      <p:sp>
        <p:nvSpPr>
          <p:cNvPr id="11" name="Title 1">
            <a:extLst>
              <a:ext uri="{FF2B5EF4-FFF2-40B4-BE49-F238E27FC236}">
                <a16:creationId xmlns:a16="http://schemas.microsoft.com/office/drawing/2014/main" id="{EC43D48A-EC5E-3BF8-15B5-B9F6F1246A20}"/>
              </a:ext>
            </a:extLst>
          </p:cNvPr>
          <p:cNvSpPr>
            <a:spLocks noGrp="1"/>
          </p:cNvSpPr>
          <p:nvPr>
            <p:ph type="title"/>
          </p:nvPr>
        </p:nvSpPr>
        <p:spPr>
          <a:xfrm>
            <a:off x="387693" y="284199"/>
            <a:ext cx="7347637" cy="988542"/>
          </a:xfrm>
        </p:spPr>
        <p:txBody>
          <a:bodyPr/>
          <a:lstStyle/>
          <a:p>
            <a:r>
              <a:rPr lang="en-US" dirty="0"/>
              <a:t>Case Study 2: Record Linkage</a:t>
            </a:r>
          </a:p>
        </p:txBody>
      </p:sp>
      <p:pic>
        <p:nvPicPr>
          <p:cNvPr id="13" name="Picture 12">
            <a:extLst>
              <a:ext uri="{FF2B5EF4-FFF2-40B4-BE49-F238E27FC236}">
                <a16:creationId xmlns:a16="http://schemas.microsoft.com/office/drawing/2014/main" id="{910FC7E4-58F9-57CE-453A-6C41E4439FAC}"/>
              </a:ext>
            </a:extLst>
          </p:cNvPr>
          <p:cNvPicPr>
            <a:picLocks noChangeAspect="1"/>
          </p:cNvPicPr>
          <p:nvPr/>
        </p:nvPicPr>
        <p:blipFill>
          <a:blip r:embed="rId2"/>
          <a:stretch>
            <a:fillRect/>
          </a:stretch>
        </p:blipFill>
        <p:spPr>
          <a:xfrm>
            <a:off x="0" y="2855374"/>
            <a:ext cx="9188962" cy="3092116"/>
          </a:xfrm>
          <a:prstGeom prst="rect">
            <a:avLst/>
          </a:prstGeom>
        </p:spPr>
      </p:pic>
      <p:sp>
        <p:nvSpPr>
          <p:cNvPr id="2" name="Content Placeholder 3">
            <a:extLst>
              <a:ext uri="{FF2B5EF4-FFF2-40B4-BE49-F238E27FC236}">
                <a16:creationId xmlns:a16="http://schemas.microsoft.com/office/drawing/2014/main" id="{BC372512-5E23-49A4-39C7-E8CB126DD372}"/>
              </a:ext>
            </a:extLst>
          </p:cNvPr>
          <p:cNvSpPr>
            <a:spLocks noGrp="1"/>
          </p:cNvSpPr>
          <p:nvPr>
            <p:ph idx="1"/>
          </p:nvPr>
        </p:nvSpPr>
        <p:spPr>
          <a:xfrm>
            <a:off x="387692" y="1272742"/>
            <a:ext cx="8538522" cy="1520562"/>
          </a:xfrm>
        </p:spPr>
        <p:txBody>
          <a:bodyPr>
            <a:normAutofit/>
          </a:bodyPr>
          <a:lstStyle/>
          <a:p>
            <a:r>
              <a:rPr lang="en-US" dirty="0"/>
              <a:t>88% of the youth involved with Trellis did not appear in the adult housing/homelessness system.</a:t>
            </a:r>
          </a:p>
          <a:p>
            <a:r>
              <a:rPr lang="en-US" dirty="0"/>
              <a:t>The 12% who did followed these paths:</a:t>
            </a:r>
          </a:p>
        </p:txBody>
      </p:sp>
    </p:spTree>
    <p:extLst>
      <p:ext uri="{BB962C8B-B14F-4D97-AF65-F5344CB8AC3E}">
        <p14:creationId xmlns:p14="http://schemas.microsoft.com/office/powerpoint/2010/main" val="312276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786D-F66D-A645-E0D4-748AB5B5CBA6}"/>
              </a:ext>
            </a:extLst>
          </p:cNvPr>
          <p:cNvSpPr>
            <a:spLocks noGrp="1"/>
          </p:cNvSpPr>
          <p:nvPr>
            <p:ph type="title"/>
          </p:nvPr>
        </p:nvSpPr>
        <p:spPr/>
        <p:txBody>
          <a:bodyPr/>
          <a:lstStyle/>
          <a:p>
            <a:r>
              <a:rPr lang="en-US" dirty="0"/>
              <a:t>Supporters and Partners</a:t>
            </a:r>
          </a:p>
        </p:txBody>
      </p:sp>
      <p:sp>
        <p:nvSpPr>
          <p:cNvPr id="3" name="Slide Number Placeholder 2">
            <a:extLst>
              <a:ext uri="{FF2B5EF4-FFF2-40B4-BE49-F238E27FC236}">
                <a16:creationId xmlns:a16="http://schemas.microsoft.com/office/drawing/2014/main" id="{354BD16A-7DF3-20B6-57CF-4F780F1DF489}"/>
              </a:ext>
            </a:extLst>
          </p:cNvPr>
          <p:cNvSpPr>
            <a:spLocks noGrp="1"/>
          </p:cNvSpPr>
          <p:nvPr>
            <p:ph type="sldNum" sz="quarter" idx="12"/>
          </p:nvPr>
        </p:nvSpPr>
        <p:spPr/>
        <p:txBody>
          <a:bodyPr/>
          <a:lstStyle/>
          <a:p>
            <a:fld id="{5C35FCF4-C3EF-BD43-82E0-05BC237DAD2A}" type="slidenum">
              <a:rPr lang="en-US" smtClean="0"/>
              <a:pPr/>
              <a:t>2</a:t>
            </a:fld>
            <a:endParaRPr lang="en-US" dirty="0"/>
          </a:p>
        </p:txBody>
      </p:sp>
      <p:pic>
        <p:nvPicPr>
          <p:cNvPr id="6" name="Picture 5">
            <a:extLst>
              <a:ext uri="{FF2B5EF4-FFF2-40B4-BE49-F238E27FC236}">
                <a16:creationId xmlns:a16="http://schemas.microsoft.com/office/drawing/2014/main" id="{EE1C5891-4101-79C3-7B31-49FA280C21C3}"/>
              </a:ext>
            </a:extLst>
          </p:cNvPr>
          <p:cNvPicPr>
            <a:picLocks noChangeAspect="1"/>
          </p:cNvPicPr>
          <p:nvPr/>
        </p:nvPicPr>
        <p:blipFill>
          <a:blip r:embed="rId2"/>
          <a:stretch>
            <a:fillRect/>
          </a:stretch>
        </p:blipFill>
        <p:spPr>
          <a:xfrm>
            <a:off x="2650238" y="4191593"/>
            <a:ext cx="3230179" cy="1202539"/>
          </a:xfrm>
          <a:prstGeom prst="rect">
            <a:avLst/>
          </a:prstGeom>
        </p:spPr>
      </p:pic>
      <p:pic>
        <p:nvPicPr>
          <p:cNvPr id="8" name="Picture 7">
            <a:extLst>
              <a:ext uri="{FF2B5EF4-FFF2-40B4-BE49-F238E27FC236}">
                <a16:creationId xmlns:a16="http://schemas.microsoft.com/office/drawing/2014/main" id="{72101E21-04ED-3EC4-184F-601284312E0C}"/>
              </a:ext>
            </a:extLst>
          </p:cNvPr>
          <p:cNvPicPr>
            <a:picLocks noChangeAspect="1"/>
          </p:cNvPicPr>
          <p:nvPr/>
        </p:nvPicPr>
        <p:blipFill>
          <a:blip r:embed="rId3"/>
          <a:stretch>
            <a:fillRect/>
          </a:stretch>
        </p:blipFill>
        <p:spPr>
          <a:xfrm>
            <a:off x="2253816" y="2536324"/>
            <a:ext cx="3810000" cy="990600"/>
          </a:xfrm>
          <a:prstGeom prst="rect">
            <a:avLst/>
          </a:prstGeom>
        </p:spPr>
      </p:pic>
      <p:pic>
        <p:nvPicPr>
          <p:cNvPr id="10" name="Picture 9">
            <a:extLst>
              <a:ext uri="{FF2B5EF4-FFF2-40B4-BE49-F238E27FC236}">
                <a16:creationId xmlns:a16="http://schemas.microsoft.com/office/drawing/2014/main" id="{3A095B48-507B-3CFD-738D-DBC65347B79A}"/>
              </a:ext>
            </a:extLst>
          </p:cNvPr>
          <p:cNvPicPr>
            <a:picLocks noChangeAspect="1"/>
          </p:cNvPicPr>
          <p:nvPr/>
        </p:nvPicPr>
        <p:blipFill>
          <a:blip r:embed="rId4"/>
          <a:stretch>
            <a:fillRect/>
          </a:stretch>
        </p:blipFill>
        <p:spPr>
          <a:xfrm>
            <a:off x="493986" y="1308174"/>
            <a:ext cx="2783936" cy="1145391"/>
          </a:xfrm>
          <a:prstGeom prst="rect">
            <a:avLst/>
          </a:prstGeom>
        </p:spPr>
      </p:pic>
      <p:pic>
        <p:nvPicPr>
          <p:cNvPr id="12" name="Picture 11">
            <a:extLst>
              <a:ext uri="{FF2B5EF4-FFF2-40B4-BE49-F238E27FC236}">
                <a16:creationId xmlns:a16="http://schemas.microsoft.com/office/drawing/2014/main" id="{F36FB8D2-6E50-7112-507B-6A7AB68C28A8}"/>
              </a:ext>
            </a:extLst>
          </p:cNvPr>
          <p:cNvPicPr>
            <a:picLocks noChangeAspect="1"/>
          </p:cNvPicPr>
          <p:nvPr/>
        </p:nvPicPr>
        <p:blipFill>
          <a:blip r:embed="rId5"/>
          <a:stretch>
            <a:fillRect/>
          </a:stretch>
        </p:blipFill>
        <p:spPr>
          <a:xfrm>
            <a:off x="399660" y="3056637"/>
            <a:ext cx="2004989" cy="2729305"/>
          </a:xfrm>
          <a:prstGeom prst="rect">
            <a:avLst/>
          </a:prstGeom>
        </p:spPr>
      </p:pic>
      <p:pic>
        <p:nvPicPr>
          <p:cNvPr id="16" name="Picture 15">
            <a:extLst>
              <a:ext uri="{FF2B5EF4-FFF2-40B4-BE49-F238E27FC236}">
                <a16:creationId xmlns:a16="http://schemas.microsoft.com/office/drawing/2014/main" id="{36B43224-E95F-9E38-C6DA-D951B0B1BE93}"/>
              </a:ext>
            </a:extLst>
          </p:cNvPr>
          <p:cNvPicPr>
            <a:picLocks noChangeAspect="1"/>
          </p:cNvPicPr>
          <p:nvPr/>
        </p:nvPicPr>
        <p:blipFill>
          <a:blip r:embed="rId6"/>
          <a:stretch>
            <a:fillRect/>
          </a:stretch>
        </p:blipFill>
        <p:spPr>
          <a:xfrm>
            <a:off x="5285812" y="764256"/>
            <a:ext cx="3050917" cy="1401025"/>
          </a:xfrm>
          <a:prstGeom prst="rect">
            <a:avLst/>
          </a:prstGeom>
        </p:spPr>
      </p:pic>
      <p:sp>
        <p:nvSpPr>
          <p:cNvPr id="4" name="TextBox 3">
            <a:extLst>
              <a:ext uri="{FF2B5EF4-FFF2-40B4-BE49-F238E27FC236}">
                <a16:creationId xmlns:a16="http://schemas.microsoft.com/office/drawing/2014/main" id="{E459E7DB-6A20-2F8A-86FE-60FEAC529109}"/>
              </a:ext>
            </a:extLst>
          </p:cNvPr>
          <p:cNvSpPr txBox="1"/>
          <p:nvPr/>
        </p:nvSpPr>
        <p:spPr>
          <a:xfrm>
            <a:off x="861848" y="5618029"/>
            <a:ext cx="7474881" cy="830997"/>
          </a:xfrm>
          <a:prstGeom prst="rect">
            <a:avLst/>
          </a:prstGeom>
          <a:noFill/>
        </p:spPr>
        <p:txBody>
          <a:bodyPr wrap="square" rtlCol="0">
            <a:spAutoFit/>
          </a:bodyPr>
          <a:lstStyle/>
          <a:p>
            <a:pPr algn="just"/>
            <a:r>
              <a:rPr lang="en-CA" sz="1200" b="0" i="0" u="none" strike="noStrike" dirty="0">
                <a:effectLst/>
              </a:rPr>
              <a:t>This study is based in part on data provided by Alberta Seniors, Community and Social Services. The interpretations and conclusions contained herein are those of the researchers and do not necessarily represent the views of the Government of Alberta. Neither the Government of Alberta nor Alberta Seniors, Community and Social Services express any opinion in relation to this study.</a:t>
            </a:r>
            <a:endParaRPr lang="en-US" sz="1200" dirty="0"/>
          </a:p>
        </p:txBody>
      </p:sp>
      <p:pic>
        <p:nvPicPr>
          <p:cNvPr id="1026" name="Picture 2">
            <a:extLst>
              <a:ext uri="{FF2B5EF4-FFF2-40B4-BE49-F238E27FC236}">
                <a16:creationId xmlns:a16="http://schemas.microsoft.com/office/drawing/2014/main" id="{59F94C67-918C-EE35-25AE-E99E14B21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058" y="3583464"/>
            <a:ext cx="3187282" cy="121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6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C3BF-BFC0-3BAA-0CA1-5A27EA750EC5}"/>
              </a:ext>
            </a:extLst>
          </p:cNvPr>
          <p:cNvSpPr>
            <a:spLocks noGrp="1"/>
          </p:cNvSpPr>
          <p:nvPr>
            <p:ph type="title"/>
          </p:nvPr>
        </p:nvSpPr>
        <p:spPr/>
        <p:txBody>
          <a:bodyPr/>
          <a:lstStyle/>
          <a:p>
            <a:r>
              <a:rPr lang="en-US" dirty="0"/>
              <a:t>Ethics of Using AI</a:t>
            </a:r>
          </a:p>
        </p:txBody>
      </p:sp>
      <p:sp>
        <p:nvSpPr>
          <p:cNvPr id="3" name="Slide Number Placeholder 2">
            <a:extLst>
              <a:ext uri="{FF2B5EF4-FFF2-40B4-BE49-F238E27FC236}">
                <a16:creationId xmlns:a16="http://schemas.microsoft.com/office/drawing/2014/main" id="{F4AF0B7A-4416-58AD-DE06-29F54CFFE7B3}"/>
              </a:ext>
            </a:extLst>
          </p:cNvPr>
          <p:cNvSpPr>
            <a:spLocks noGrp="1"/>
          </p:cNvSpPr>
          <p:nvPr>
            <p:ph type="sldNum" sz="quarter" idx="12"/>
          </p:nvPr>
        </p:nvSpPr>
        <p:spPr/>
        <p:txBody>
          <a:bodyPr/>
          <a:lstStyle/>
          <a:p>
            <a:fld id="{5C35FCF4-C3EF-BD43-82E0-05BC237DAD2A}" type="slidenum">
              <a:rPr lang="en-US" smtClean="0"/>
              <a:pPr/>
              <a:t>20</a:t>
            </a:fld>
            <a:endParaRPr lang="en-US" dirty="0"/>
          </a:p>
        </p:txBody>
      </p:sp>
      <p:sp>
        <p:nvSpPr>
          <p:cNvPr id="4" name="Content Placeholder 3">
            <a:extLst>
              <a:ext uri="{FF2B5EF4-FFF2-40B4-BE49-F238E27FC236}">
                <a16:creationId xmlns:a16="http://schemas.microsoft.com/office/drawing/2014/main" id="{4E685464-761E-B2BA-E35F-511A9D147C6A}"/>
              </a:ext>
            </a:extLst>
          </p:cNvPr>
          <p:cNvSpPr>
            <a:spLocks noGrp="1"/>
          </p:cNvSpPr>
          <p:nvPr>
            <p:ph idx="1"/>
          </p:nvPr>
        </p:nvSpPr>
        <p:spPr>
          <a:xfrm>
            <a:off x="387692" y="1272742"/>
            <a:ext cx="8432457" cy="4850032"/>
          </a:xfrm>
        </p:spPr>
        <p:txBody>
          <a:bodyPr/>
          <a:lstStyle/>
          <a:p>
            <a:r>
              <a:rPr lang="en-US" dirty="0"/>
              <a:t>Data Questions:</a:t>
            </a:r>
          </a:p>
          <a:p>
            <a:pPr lvl="1"/>
            <a:r>
              <a:rPr lang="en-US" dirty="0"/>
              <a:t>Are the people you are trying to help well represented in the data used to train your AI?</a:t>
            </a:r>
          </a:p>
          <a:p>
            <a:pPr lvl="1"/>
            <a:r>
              <a:rPr lang="en-US" dirty="0"/>
              <a:t>Does your use of the data reflect the wishes of the people in the data?</a:t>
            </a:r>
          </a:p>
          <a:p>
            <a:r>
              <a:rPr lang="en-US" dirty="0"/>
              <a:t>Technology Questions:</a:t>
            </a:r>
          </a:p>
          <a:p>
            <a:pPr lvl="1"/>
            <a:r>
              <a:rPr lang="en-US" dirty="0"/>
              <a:t>Is an AI tool compatible with your data IT systems?</a:t>
            </a:r>
          </a:p>
          <a:p>
            <a:pPr lvl="1"/>
            <a:r>
              <a:rPr lang="en-US" dirty="0"/>
              <a:t>Do you have staff expertise to understand and maintain the AI tool?</a:t>
            </a:r>
          </a:p>
          <a:p>
            <a:pPr lvl="1"/>
            <a:r>
              <a:rPr lang="en-US" dirty="0"/>
              <a:t>Do you have processes and funding in place to update the AI tool as data changes over time?</a:t>
            </a:r>
          </a:p>
        </p:txBody>
      </p:sp>
    </p:spTree>
    <p:extLst>
      <p:ext uri="{BB962C8B-B14F-4D97-AF65-F5344CB8AC3E}">
        <p14:creationId xmlns:p14="http://schemas.microsoft.com/office/powerpoint/2010/main" val="404763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9632-96B5-6D1A-618C-8F82099321F5}"/>
              </a:ext>
            </a:extLst>
          </p:cNvPr>
          <p:cNvSpPr>
            <a:spLocks noGrp="1"/>
          </p:cNvSpPr>
          <p:nvPr>
            <p:ph type="title"/>
          </p:nvPr>
        </p:nvSpPr>
        <p:spPr/>
        <p:txBody>
          <a:bodyPr/>
          <a:lstStyle/>
          <a:p>
            <a:r>
              <a:rPr lang="en-US" dirty="0"/>
              <a:t>Conclusions</a:t>
            </a:r>
          </a:p>
        </p:txBody>
      </p:sp>
      <p:sp>
        <p:nvSpPr>
          <p:cNvPr id="3" name="Slide Number Placeholder 2">
            <a:extLst>
              <a:ext uri="{FF2B5EF4-FFF2-40B4-BE49-F238E27FC236}">
                <a16:creationId xmlns:a16="http://schemas.microsoft.com/office/drawing/2014/main" id="{79F15128-9968-3030-6700-13A118809DE1}"/>
              </a:ext>
            </a:extLst>
          </p:cNvPr>
          <p:cNvSpPr>
            <a:spLocks noGrp="1"/>
          </p:cNvSpPr>
          <p:nvPr>
            <p:ph type="sldNum" sz="quarter" idx="12"/>
          </p:nvPr>
        </p:nvSpPr>
        <p:spPr/>
        <p:txBody>
          <a:bodyPr/>
          <a:lstStyle/>
          <a:p>
            <a:fld id="{5C35FCF4-C3EF-BD43-82E0-05BC237DAD2A}" type="slidenum">
              <a:rPr lang="en-US" smtClean="0"/>
              <a:pPr/>
              <a:t>21</a:t>
            </a:fld>
            <a:endParaRPr lang="en-US" dirty="0"/>
          </a:p>
        </p:txBody>
      </p:sp>
      <p:sp>
        <p:nvSpPr>
          <p:cNvPr id="4" name="Content Placeholder 3">
            <a:extLst>
              <a:ext uri="{FF2B5EF4-FFF2-40B4-BE49-F238E27FC236}">
                <a16:creationId xmlns:a16="http://schemas.microsoft.com/office/drawing/2014/main" id="{7BE955CE-50DE-CAF6-BC1E-8AD726295F9F}"/>
              </a:ext>
            </a:extLst>
          </p:cNvPr>
          <p:cNvSpPr>
            <a:spLocks noGrp="1"/>
          </p:cNvSpPr>
          <p:nvPr>
            <p:ph idx="1"/>
          </p:nvPr>
        </p:nvSpPr>
        <p:spPr>
          <a:xfrm>
            <a:off x="387692" y="1272742"/>
            <a:ext cx="8432457" cy="4850032"/>
          </a:xfrm>
        </p:spPr>
        <p:txBody>
          <a:bodyPr/>
          <a:lstStyle/>
          <a:p>
            <a:r>
              <a:rPr lang="en-US" dirty="0"/>
              <a:t>AI can be helpful but it isn’t for everyone.</a:t>
            </a:r>
          </a:p>
          <a:p>
            <a:r>
              <a:rPr lang="en-US" dirty="0"/>
              <a:t>Investing in people and basic data IT systems is the first (and often last) step.</a:t>
            </a:r>
          </a:p>
        </p:txBody>
      </p:sp>
      <p:pic>
        <p:nvPicPr>
          <p:cNvPr id="5" name="Picture 4">
            <a:extLst>
              <a:ext uri="{FF2B5EF4-FFF2-40B4-BE49-F238E27FC236}">
                <a16:creationId xmlns:a16="http://schemas.microsoft.com/office/drawing/2014/main" id="{85423C06-1ED7-9ECE-E35C-6BA391082234}"/>
              </a:ext>
            </a:extLst>
          </p:cNvPr>
          <p:cNvPicPr>
            <a:picLocks noChangeAspect="1"/>
          </p:cNvPicPr>
          <p:nvPr/>
        </p:nvPicPr>
        <p:blipFill>
          <a:blip r:embed="rId2"/>
          <a:stretch>
            <a:fillRect/>
          </a:stretch>
        </p:blipFill>
        <p:spPr>
          <a:xfrm>
            <a:off x="4557942" y="2595792"/>
            <a:ext cx="4262208" cy="4262208"/>
          </a:xfrm>
          <a:prstGeom prst="rect">
            <a:avLst/>
          </a:prstGeom>
        </p:spPr>
      </p:pic>
      <p:sp>
        <p:nvSpPr>
          <p:cNvPr id="6" name="Content Placeholder 3">
            <a:extLst>
              <a:ext uri="{FF2B5EF4-FFF2-40B4-BE49-F238E27FC236}">
                <a16:creationId xmlns:a16="http://schemas.microsoft.com/office/drawing/2014/main" id="{96945FD1-14C6-D059-D8B8-7367D2CAD721}"/>
              </a:ext>
            </a:extLst>
          </p:cNvPr>
          <p:cNvSpPr txBox="1">
            <a:spLocks/>
          </p:cNvSpPr>
          <p:nvPr/>
        </p:nvSpPr>
        <p:spPr>
          <a:xfrm>
            <a:off x="387691" y="2595792"/>
            <a:ext cx="4483853" cy="2733187"/>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Happy to chat with you if you’re interested in learning more!</a:t>
            </a:r>
          </a:p>
        </p:txBody>
      </p:sp>
      <p:sp>
        <p:nvSpPr>
          <p:cNvPr id="7" name="TextBox 6">
            <a:extLst>
              <a:ext uri="{FF2B5EF4-FFF2-40B4-BE49-F238E27FC236}">
                <a16:creationId xmlns:a16="http://schemas.microsoft.com/office/drawing/2014/main" id="{66F72BE0-7F8D-BEA9-BCA9-25EDD5F1634B}"/>
              </a:ext>
            </a:extLst>
          </p:cNvPr>
          <p:cNvSpPr txBox="1"/>
          <p:nvPr/>
        </p:nvSpPr>
        <p:spPr>
          <a:xfrm>
            <a:off x="4886014" y="2595791"/>
            <a:ext cx="3919664" cy="400110"/>
          </a:xfrm>
          <a:prstGeom prst="rect">
            <a:avLst/>
          </a:prstGeom>
          <a:noFill/>
        </p:spPr>
        <p:txBody>
          <a:bodyPr wrap="square" rtlCol="0">
            <a:spAutoFit/>
          </a:bodyPr>
          <a:lstStyle/>
          <a:p>
            <a:r>
              <a:rPr lang="en-US" sz="2000" dirty="0"/>
              <a:t>Geoff’s Webpage &amp; Contact Info:</a:t>
            </a:r>
          </a:p>
        </p:txBody>
      </p:sp>
    </p:spTree>
    <p:extLst>
      <p:ext uri="{BB962C8B-B14F-4D97-AF65-F5344CB8AC3E}">
        <p14:creationId xmlns:p14="http://schemas.microsoft.com/office/powerpoint/2010/main" val="75745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2FF6-5E0D-E2AC-87A4-510ED2ABEA38}"/>
              </a:ext>
            </a:extLst>
          </p:cNvPr>
          <p:cNvSpPr>
            <a:spLocks noGrp="1"/>
          </p:cNvSpPr>
          <p:nvPr>
            <p:ph type="title"/>
          </p:nvPr>
        </p:nvSpPr>
        <p:spPr>
          <a:xfrm>
            <a:off x="387693" y="226529"/>
            <a:ext cx="7347637" cy="988542"/>
          </a:xfrm>
        </p:spPr>
        <p:txBody>
          <a:bodyPr/>
          <a:lstStyle/>
          <a:p>
            <a:r>
              <a:rPr lang="en-US" dirty="0"/>
              <a:t>The Canadian Truth and Reconciliation Committee (TRC)</a:t>
            </a:r>
          </a:p>
        </p:txBody>
      </p:sp>
      <p:sp>
        <p:nvSpPr>
          <p:cNvPr id="3" name="Slide Number Placeholder 2">
            <a:extLst>
              <a:ext uri="{FF2B5EF4-FFF2-40B4-BE49-F238E27FC236}">
                <a16:creationId xmlns:a16="http://schemas.microsoft.com/office/drawing/2014/main" id="{9FF27499-4B09-BAE9-8F8B-14EA6A089381}"/>
              </a:ext>
            </a:extLst>
          </p:cNvPr>
          <p:cNvSpPr>
            <a:spLocks noGrp="1"/>
          </p:cNvSpPr>
          <p:nvPr>
            <p:ph type="sldNum" sz="quarter" idx="12"/>
          </p:nvPr>
        </p:nvSpPr>
        <p:spPr/>
        <p:txBody>
          <a:bodyPr/>
          <a:lstStyle/>
          <a:p>
            <a:fld id="{5C35FCF4-C3EF-BD43-82E0-05BC237DAD2A}" type="slidenum">
              <a:rPr lang="en-US" smtClean="0"/>
              <a:pPr/>
              <a:t>3</a:t>
            </a:fld>
            <a:endParaRPr lang="en-US" dirty="0"/>
          </a:p>
        </p:txBody>
      </p:sp>
      <p:sp>
        <p:nvSpPr>
          <p:cNvPr id="4" name="Content Placeholder 3">
            <a:extLst>
              <a:ext uri="{FF2B5EF4-FFF2-40B4-BE49-F238E27FC236}">
                <a16:creationId xmlns:a16="http://schemas.microsoft.com/office/drawing/2014/main" id="{D2246FC6-125E-1397-6410-B301AA811A54}"/>
              </a:ext>
            </a:extLst>
          </p:cNvPr>
          <p:cNvSpPr>
            <a:spLocks noGrp="1"/>
          </p:cNvSpPr>
          <p:nvPr>
            <p:ph idx="1"/>
          </p:nvPr>
        </p:nvSpPr>
        <p:spPr>
          <a:xfrm>
            <a:off x="355771" y="1140628"/>
            <a:ext cx="8432457" cy="4479325"/>
          </a:xfrm>
        </p:spPr>
        <p:txBody>
          <a:bodyPr/>
          <a:lstStyle/>
          <a:p>
            <a:r>
              <a:rPr lang="en-US" dirty="0"/>
              <a:t>The TRC was launched in 2008 as part of the Indian Residential Schools Settlement agreement.</a:t>
            </a:r>
          </a:p>
          <a:p>
            <a:r>
              <a:rPr lang="en-US" dirty="0"/>
              <a:t>The TRC delivered a final report in 2015 that included 94 Calls to Action for Canadians and the Canadian government.</a:t>
            </a:r>
          </a:p>
        </p:txBody>
      </p:sp>
      <p:pic>
        <p:nvPicPr>
          <p:cNvPr id="5" name="Picture 4">
            <a:extLst>
              <a:ext uri="{FF2B5EF4-FFF2-40B4-BE49-F238E27FC236}">
                <a16:creationId xmlns:a16="http://schemas.microsoft.com/office/drawing/2014/main" id="{804E90EF-ED1D-38F5-A326-4D4E2669F14C}"/>
              </a:ext>
            </a:extLst>
          </p:cNvPr>
          <p:cNvPicPr>
            <a:picLocks noChangeAspect="1"/>
          </p:cNvPicPr>
          <p:nvPr/>
        </p:nvPicPr>
        <p:blipFill>
          <a:blip r:embed="rId2"/>
          <a:stretch>
            <a:fillRect/>
          </a:stretch>
        </p:blipFill>
        <p:spPr>
          <a:xfrm>
            <a:off x="5167921" y="3119346"/>
            <a:ext cx="3758293" cy="3758293"/>
          </a:xfrm>
          <a:prstGeom prst="rect">
            <a:avLst/>
          </a:prstGeom>
        </p:spPr>
      </p:pic>
      <p:sp>
        <p:nvSpPr>
          <p:cNvPr id="6" name="Content Placeholder 3">
            <a:extLst>
              <a:ext uri="{FF2B5EF4-FFF2-40B4-BE49-F238E27FC236}">
                <a16:creationId xmlns:a16="http://schemas.microsoft.com/office/drawing/2014/main" id="{3CD95949-0E6D-91A7-A0E6-2BAB0042BD0F}"/>
              </a:ext>
            </a:extLst>
          </p:cNvPr>
          <p:cNvSpPr txBox="1">
            <a:spLocks/>
          </p:cNvSpPr>
          <p:nvPr/>
        </p:nvSpPr>
        <p:spPr>
          <a:xfrm>
            <a:off x="387693" y="3380290"/>
            <a:ext cx="4021021" cy="2638752"/>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is now accepted practice for Canadians to acknowledge the indigenous people who lived on the land before settlers arrived.</a:t>
            </a:r>
          </a:p>
        </p:txBody>
      </p:sp>
      <p:sp>
        <p:nvSpPr>
          <p:cNvPr id="7" name="TextBox 6">
            <a:extLst>
              <a:ext uri="{FF2B5EF4-FFF2-40B4-BE49-F238E27FC236}">
                <a16:creationId xmlns:a16="http://schemas.microsoft.com/office/drawing/2014/main" id="{069D35A9-3513-FA80-0690-DBE346448BAD}"/>
              </a:ext>
            </a:extLst>
          </p:cNvPr>
          <p:cNvSpPr txBox="1"/>
          <p:nvPr/>
        </p:nvSpPr>
        <p:spPr>
          <a:xfrm>
            <a:off x="5055017" y="2870623"/>
            <a:ext cx="3984100" cy="646331"/>
          </a:xfrm>
          <a:prstGeom prst="rect">
            <a:avLst/>
          </a:prstGeom>
          <a:noFill/>
        </p:spPr>
        <p:txBody>
          <a:bodyPr wrap="square" rtlCol="0">
            <a:spAutoFit/>
          </a:bodyPr>
          <a:lstStyle/>
          <a:p>
            <a:pPr algn="ctr"/>
            <a:r>
              <a:rPr lang="en-US" dirty="0"/>
              <a:t>National Centre for Truth and Reconciliation</a:t>
            </a:r>
          </a:p>
        </p:txBody>
      </p:sp>
    </p:spTree>
    <p:extLst>
      <p:ext uri="{BB962C8B-B14F-4D97-AF65-F5344CB8AC3E}">
        <p14:creationId xmlns:p14="http://schemas.microsoft.com/office/powerpoint/2010/main" val="227657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4666-D6F4-E1A8-EA8D-45EB1B30698E}"/>
              </a:ext>
            </a:extLst>
          </p:cNvPr>
          <p:cNvSpPr>
            <a:spLocks noGrp="1"/>
          </p:cNvSpPr>
          <p:nvPr>
            <p:ph type="title"/>
          </p:nvPr>
        </p:nvSpPr>
        <p:spPr/>
        <p:txBody>
          <a:bodyPr/>
          <a:lstStyle/>
          <a:p>
            <a:r>
              <a:rPr lang="en-US" dirty="0"/>
              <a:t>Land Acknowledgement</a:t>
            </a:r>
          </a:p>
        </p:txBody>
      </p:sp>
      <p:sp>
        <p:nvSpPr>
          <p:cNvPr id="3" name="Slide Number Placeholder 2">
            <a:extLst>
              <a:ext uri="{FF2B5EF4-FFF2-40B4-BE49-F238E27FC236}">
                <a16:creationId xmlns:a16="http://schemas.microsoft.com/office/drawing/2014/main" id="{FF3D75D2-196E-AD0C-B2F5-FACCC6E4A9F0}"/>
              </a:ext>
            </a:extLst>
          </p:cNvPr>
          <p:cNvSpPr>
            <a:spLocks noGrp="1"/>
          </p:cNvSpPr>
          <p:nvPr>
            <p:ph type="sldNum" sz="quarter" idx="12"/>
          </p:nvPr>
        </p:nvSpPr>
        <p:spPr/>
        <p:txBody>
          <a:bodyPr/>
          <a:lstStyle/>
          <a:p>
            <a:fld id="{5C35FCF4-C3EF-BD43-82E0-05BC237DAD2A}" type="slidenum">
              <a:rPr lang="en-US" smtClean="0"/>
              <a:pPr/>
              <a:t>4</a:t>
            </a:fld>
            <a:endParaRPr lang="en-US" dirty="0"/>
          </a:p>
        </p:txBody>
      </p:sp>
      <p:sp>
        <p:nvSpPr>
          <p:cNvPr id="4" name="Content Placeholder 3">
            <a:extLst>
              <a:ext uri="{FF2B5EF4-FFF2-40B4-BE49-F238E27FC236}">
                <a16:creationId xmlns:a16="http://schemas.microsoft.com/office/drawing/2014/main" id="{E0CC3544-D1DD-A205-EAE1-FB9B8C041D27}"/>
              </a:ext>
            </a:extLst>
          </p:cNvPr>
          <p:cNvSpPr>
            <a:spLocks noGrp="1"/>
          </p:cNvSpPr>
          <p:nvPr>
            <p:ph idx="1"/>
          </p:nvPr>
        </p:nvSpPr>
        <p:spPr>
          <a:xfrm>
            <a:off x="387692" y="1418898"/>
            <a:ext cx="8432457" cy="4703876"/>
          </a:xfrm>
        </p:spPr>
        <p:txBody>
          <a:bodyPr/>
          <a:lstStyle/>
          <a:p>
            <a:pPr marL="0" indent="0" algn="ctr">
              <a:buNone/>
            </a:pPr>
            <a:r>
              <a:rPr lang="en-US" dirty="0"/>
              <a:t>The University of Calgary, located in the heart of Southern Alberta, both acknowledges and pays tribute to the traditional territories of the peoples of Treaty 7, which include the Blackfoot Confederacy (comprised of the </a:t>
            </a:r>
            <a:r>
              <a:rPr lang="en-US" dirty="0" err="1"/>
              <a:t>Siksika</a:t>
            </a:r>
            <a:r>
              <a:rPr lang="en-US" dirty="0"/>
              <a:t>, the Piikani, and the Kainai First Nations), the Tsuut’ina First Nation, and the Stoney </a:t>
            </a:r>
            <a:r>
              <a:rPr lang="en-US" dirty="0" err="1"/>
              <a:t>Nakoda</a:t>
            </a:r>
            <a:r>
              <a:rPr lang="en-US" dirty="0"/>
              <a:t> (including </a:t>
            </a:r>
            <a:r>
              <a:rPr lang="en-US" dirty="0" err="1"/>
              <a:t>Chiniki</a:t>
            </a:r>
            <a:r>
              <a:rPr lang="en-US" dirty="0"/>
              <a:t>, </a:t>
            </a:r>
            <a:r>
              <a:rPr lang="en-US" dirty="0" err="1"/>
              <a:t>Bearspaw</a:t>
            </a:r>
            <a:r>
              <a:rPr lang="en-US" dirty="0"/>
              <a:t>, and </a:t>
            </a:r>
            <a:r>
              <a:rPr lang="en-US" dirty="0" err="1"/>
              <a:t>Goodstoney</a:t>
            </a:r>
            <a:r>
              <a:rPr lang="en-US" dirty="0"/>
              <a:t> First Nations). The City of Calgary is also home to the Métis Nation of Alberta (Districts 5 and 6).</a:t>
            </a:r>
          </a:p>
        </p:txBody>
      </p:sp>
    </p:spTree>
    <p:extLst>
      <p:ext uri="{BB962C8B-B14F-4D97-AF65-F5344CB8AC3E}">
        <p14:creationId xmlns:p14="http://schemas.microsoft.com/office/powerpoint/2010/main" val="2053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6C4D-CF85-A502-745F-B50D2305C29A}"/>
              </a:ext>
            </a:extLst>
          </p:cNvPr>
          <p:cNvSpPr>
            <a:spLocks noGrp="1"/>
          </p:cNvSpPr>
          <p:nvPr>
            <p:ph type="title"/>
          </p:nvPr>
        </p:nvSpPr>
        <p:spPr/>
        <p:txBody>
          <a:bodyPr/>
          <a:lstStyle/>
          <a:p>
            <a:r>
              <a:rPr lang="en-US" dirty="0"/>
              <a:t>Objectives</a:t>
            </a:r>
          </a:p>
        </p:txBody>
      </p:sp>
      <p:sp>
        <p:nvSpPr>
          <p:cNvPr id="3" name="Slide Number Placeholder 2">
            <a:extLst>
              <a:ext uri="{FF2B5EF4-FFF2-40B4-BE49-F238E27FC236}">
                <a16:creationId xmlns:a16="http://schemas.microsoft.com/office/drawing/2014/main" id="{A9A110A4-A9A1-66E1-3CF5-3A2C998490A5}"/>
              </a:ext>
            </a:extLst>
          </p:cNvPr>
          <p:cNvSpPr>
            <a:spLocks noGrp="1"/>
          </p:cNvSpPr>
          <p:nvPr>
            <p:ph type="sldNum" sz="quarter" idx="12"/>
          </p:nvPr>
        </p:nvSpPr>
        <p:spPr/>
        <p:txBody>
          <a:bodyPr/>
          <a:lstStyle/>
          <a:p>
            <a:fld id="{5C35FCF4-C3EF-BD43-82E0-05BC237DAD2A}" type="slidenum">
              <a:rPr lang="en-US" smtClean="0"/>
              <a:pPr/>
              <a:t>5</a:t>
            </a:fld>
            <a:endParaRPr lang="en-US" dirty="0"/>
          </a:p>
        </p:txBody>
      </p:sp>
      <p:sp>
        <p:nvSpPr>
          <p:cNvPr id="4" name="Content Placeholder 3">
            <a:extLst>
              <a:ext uri="{FF2B5EF4-FFF2-40B4-BE49-F238E27FC236}">
                <a16:creationId xmlns:a16="http://schemas.microsoft.com/office/drawing/2014/main" id="{82E722E8-7936-299E-2101-993C87158E6B}"/>
              </a:ext>
            </a:extLst>
          </p:cNvPr>
          <p:cNvSpPr>
            <a:spLocks noGrp="1"/>
          </p:cNvSpPr>
          <p:nvPr>
            <p:ph idx="1"/>
          </p:nvPr>
        </p:nvSpPr>
        <p:spPr>
          <a:xfrm>
            <a:off x="355771" y="1272741"/>
            <a:ext cx="8432457" cy="4479325"/>
          </a:xfrm>
        </p:spPr>
        <p:txBody>
          <a:bodyPr/>
          <a:lstStyle/>
          <a:p>
            <a:pPr marL="514350" indent="-514350">
              <a:buFont typeface="+mj-lt"/>
              <a:buAutoNum type="arabicPeriod"/>
            </a:pPr>
            <a:r>
              <a:rPr lang="en-US" dirty="0"/>
              <a:t>Define exactly what we mean by “artificial intelligence”.</a:t>
            </a:r>
          </a:p>
          <a:p>
            <a:pPr marL="514350" indent="-514350">
              <a:buFont typeface="+mj-lt"/>
              <a:buAutoNum type="arabicPeriod"/>
            </a:pPr>
            <a:r>
              <a:rPr lang="en-US" dirty="0"/>
              <a:t>Provide some simple rules for when it is/isn’t useful.</a:t>
            </a:r>
          </a:p>
          <a:p>
            <a:pPr marL="514350" indent="-514350">
              <a:buFont typeface="+mj-lt"/>
              <a:buAutoNum type="arabicPeriod"/>
            </a:pPr>
            <a:r>
              <a:rPr lang="en-US" dirty="0"/>
              <a:t>Discuss some example cases where it has value when providing housing/homelessness services.</a:t>
            </a:r>
          </a:p>
          <a:p>
            <a:pPr marL="514350" indent="-514350">
              <a:buFont typeface="+mj-lt"/>
              <a:buAutoNum type="arabicPeriod"/>
            </a:pPr>
            <a:r>
              <a:rPr lang="en-US" dirty="0"/>
              <a:t>Highlight some things to keep in mind when using AI in an ethical way.</a:t>
            </a:r>
          </a:p>
        </p:txBody>
      </p:sp>
    </p:spTree>
    <p:extLst>
      <p:ext uri="{BB962C8B-B14F-4D97-AF65-F5344CB8AC3E}">
        <p14:creationId xmlns:p14="http://schemas.microsoft.com/office/powerpoint/2010/main" val="294669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5ACC-A3C1-9A7E-E272-63F9E2208376}"/>
              </a:ext>
            </a:extLst>
          </p:cNvPr>
          <p:cNvSpPr>
            <a:spLocks noGrp="1"/>
          </p:cNvSpPr>
          <p:nvPr>
            <p:ph type="title"/>
          </p:nvPr>
        </p:nvSpPr>
        <p:spPr>
          <a:xfrm>
            <a:off x="221381" y="284199"/>
            <a:ext cx="7960093" cy="988542"/>
          </a:xfrm>
        </p:spPr>
        <p:txBody>
          <a:bodyPr/>
          <a:lstStyle/>
          <a:p>
            <a:r>
              <a:rPr lang="en-US" dirty="0"/>
              <a:t>What is artificial intelligence?</a:t>
            </a:r>
          </a:p>
        </p:txBody>
      </p:sp>
      <p:sp>
        <p:nvSpPr>
          <p:cNvPr id="3" name="Slide Number Placeholder 2">
            <a:extLst>
              <a:ext uri="{FF2B5EF4-FFF2-40B4-BE49-F238E27FC236}">
                <a16:creationId xmlns:a16="http://schemas.microsoft.com/office/drawing/2014/main" id="{D22151D9-497B-5A83-B42E-A7DDAE0D1D84}"/>
              </a:ext>
            </a:extLst>
          </p:cNvPr>
          <p:cNvSpPr>
            <a:spLocks noGrp="1"/>
          </p:cNvSpPr>
          <p:nvPr>
            <p:ph type="sldNum" sz="quarter" idx="12"/>
          </p:nvPr>
        </p:nvSpPr>
        <p:spPr/>
        <p:txBody>
          <a:bodyPr/>
          <a:lstStyle/>
          <a:p>
            <a:fld id="{5C35FCF4-C3EF-BD43-82E0-05BC237DAD2A}" type="slidenum">
              <a:rPr lang="en-US" smtClean="0"/>
              <a:pPr/>
              <a:t>6</a:t>
            </a:fld>
            <a:endParaRPr lang="en-US" dirty="0"/>
          </a:p>
        </p:txBody>
      </p:sp>
      <p:sp>
        <p:nvSpPr>
          <p:cNvPr id="4" name="Content Placeholder 3">
            <a:extLst>
              <a:ext uri="{FF2B5EF4-FFF2-40B4-BE49-F238E27FC236}">
                <a16:creationId xmlns:a16="http://schemas.microsoft.com/office/drawing/2014/main" id="{B0D911FF-D077-1E39-8EB5-54D1BEB182F5}"/>
              </a:ext>
            </a:extLst>
          </p:cNvPr>
          <p:cNvSpPr>
            <a:spLocks noGrp="1"/>
          </p:cNvSpPr>
          <p:nvPr>
            <p:ph idx="1"/>
          </p:nvPr>
        </p:nvSpPr>
        <p:spPr>
          <a:xfrm>
            <a:off x="281815" y="1132115"/>
            <a:ext cx="8640804" cy="5165114"/>
          </a:xfrm>
        </p:spPr>
        <p:txBody>
          <a:bodyPr>
            <a:normAutofit/>
          </a:bodyPr>
          <a:lstStyle/>
          <a:p>
            <a:r>
              <a:rPr lang="en-US" dirty="0"/>
              <a:t>Any computer program that can “learn” from past data.</a:t>
            </a:r>
          </a:p>
          <a:p>
            <a:pPr lvl="1"/>
            <a:r>
              <a:rPr lang="en-US" dirty="0"/>
              <a:t>An AI tool is </a:t>
            </a:r>
            <a:r>
              <a:rPr lang="en-US" i="1" dirty="0"/>
              <a:t>trained</a:t>
            </a:r>
            <a:r>
              <a:rPr lang="en-US" dirty="0"/>
              <a:t> by exposing it to patterns in past data.</a:t>
            </a:r>
          </a:p>
          <a:p>
            <a:r>
              <a:rPr lang="en-US" dirty="0"/>
              <a:t>An AI tool can predict if something will happen by spotting patterns in future data that it observed during training.</a:t>
            </a:r>
          </a:p>
          <a:p>
            <a:r>
              <a:rPr lang="en-US" dirty="0"/>
              <a:t>An AI tool can also generate new data based on the patterns it observed during training (“generative AI”).</a:t>
            </a:r>
          </a:p>
          <a:p>
            <a:r>
              <a:rPr lang="en-US" dirty="0"/>
              <a:t>Example:</a:t>
            </a:r>
          </a:p>
          <a:p>
            <a:pPr lvl="1"/>
            <a:r>
              <a:rPr lang="en-US" dirty="0"/>
              <a:t>An AI tool is trained on images labelled as “dog” or “not dog”.</a:t>
            </a:r>
          </a:p>
          <a:p>
            <a:pPr lvl="1"/>
            <a:r>
              <a:rPr lang="en-US" dirty="0"/>
              <a:t>The AI tool can decide if a new image is or is not a dog.</a:t>
            </a:r>
          </a:p>
          <a:p>
            <a:pPr lvl="1"/>
            <a:r>
              <a:rPr lang="en-US" dirty="0"/>
              <a:t>It could also create new images that look like dogs.</a:t>
            </a:r>
          </a:p>
          <a:p>
            <a:pPr marL="0" indent="0">
              <a:buNone/>
            </a:pPr>
            <a:endParaRPr lang="en-US" dirty="0"/>
          </a:p>
        </p:txBody>
      </p:sp>
    </p:spTree>
    <p:extLst>
      <p:ext uri="{BB962C8B-B14F-4D97-AF65-F5344CB8AC3E}">
        <p14:creationId xmlns:p14="http://schemas.microsoft.com/office/powerpoint/2010/main" val="152735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0A90-1D53-2EEB-9475-6791E9CF3675}"/>
              </a:ext>
            </a:extLst>
          </p:cNvPr>
          <p:cNvSpPr>
            <a:spLocks noGrp="1"/>
          </p:cNvSpPr>
          <p:nvPr>
            <p:ph type="title"/>
          </p:nvPr>
        </p:nvSpPr>
        <p:spPr>
          <a:xfrm>
            <a:off x="387692" y="408975"/>
            <a:ext cx="7505024" cy="988542"/>
          </a:xfrm>
        </p:spPr>
        <p:txBody>
          <a:bodyPr/>
          <a:lstStyle/>
          <a:p>
            <a:r>
              <a:rPr lang="en-US" dirty="0"/>
              <a:t>(Geoff’s) Golden Rules of AI and Homelessness</a:t>
            </a:r>
          </a:p>
        </p:txBody>
      </p:sp>
      <p:sp>
        <p:nvSpPr>
          <p:cNvPr id="3" name="Slide Number Placeholder 2">
            <a:extLst>
              <a:ext uri="{FF2B5EF4-FFF2-40B4-BE49-F238E27FC236}">
                <a16:creationId xmlns:a16="http://schemas.microsoft.com/office/drawing/2014/main" id="{5C504EA5-7260-5BEF-8D42-3D877F5810D4}"/>
              </a:ext>
            </a:extLst>
          </p:cNvPr>
          <p:cNvSpPr>
            <a:spLocks noGrp="1"/>
          </p:cNvSpPr>
          <p:nvPr>
            <p:ph type="sldNum" sz="quarter" idx="12"/>
          </p:nvPr>
        </p:nvSpPr>
        <p:spPr/>
        <p:txBody>
          <a:bodyPr/>
          <a:lstStyle/>
          <a:p>
            <a:fld id="{5C35FCF4-C3EF-BD43-82E0-05BC237DAD2A}" type="slidenum">
              <a:rPr lang="en-US" smtClean="0"/>
              <a:pPr/>
              <a:t>7</a:t>
            </a:fld>
            <a:endParaRPr lang="en-US" dirty="0"/>
          </a:p>
        </p:txBody>
      </p:sp>
      <p:sp>
        <p:nvSpPr>
          <p:cNvPr id="4" name="Content Placeholder 3">
            <a:extLst>
              <a:ext uri="{FF2B5EF4-FFF2-40B4-BE49-F238E27FC236}">
                <a16:creationId xmlns:a16="http://schemas.microsoft.com/office/drawing/2014/main" id="{4CC642A1-2B33-5206-018F-500F5ABD7AD3}"/>
              </a:ext>
            </a:extLst>
          </p:cNvPr>
          <p:cNvSpPr>
            <a:spLocks noGrp="1"/>
          </p:cNvSpPr>
          <p:nvPr>
            <p:ph idx="1"/>
          </p:nvPr>
        </p:nvSpPr>
        <p:spPr>
          <a:xfrm>
            <a:off x="387692" y="1741714"/>
            <a:ext cx="8432457" cy="4707311"/>
          </a:xfrm>
        </p:spPr>
        <p:txBody>
          <a:bodyPr/>
          <a:lstStyle/>
          <a:p>
            <a:pPr marL="514350" indent="-514350">
              <a:buFont typeface="+mj-lt"/>
              <a:buAutoNum type="arabicPeriod"/>
            </a:pPr>
            <a:r>
              <a:rPr lang="en-US" dirty="0"/>
              <a:t>Humans are great, do not replace them with AI.</a:t>
            </a:r>
          </a:p>
          <a:p>
            <a:pPr marL="514350" indent="-514350">
              <a:buFont typeface="+mj-lt"/>
              <a:buAutoNum type="arabicPeriod"/>
            </a:pPr>
            <a:r>
              <a:rPr lang="en-US" dirty="0"/>
              <a:t>Well functioning data IT systems must come before AI.</a:t>
            </a:r>
          </a:p>
          <a:p>
            <a:pPr marL="514350" indent="-514350">
              <a:buFont typeface="+mj-lt"/>
              <a:buAutoNum type="arabicPeriod"/>
            </a:pPr>
            <a:r>
              <a:rPr lang="en-US" dirty="0"/>
              <a:t>Just like people, AI needs to specialize to work in homelessness.</a:t>
            </a:r>
          </a:p>
          <a:p>
            <a:pPr marL="514350" indent="-514350">
              <a:buFont typeface="+mj-lt"/>
              <a:buAutoNum type="arabicPeriod"/>
            </a:pPr>
            <a:r>
              <a:rPr lang="en-US" dirty="0"/>
              <a:t>AI can’t do everything well, only use it for problems it’s good at.</a:t>
            </a:r>
          </a:p>
        </p:txBody>
      </p:sp>
    </p:spTree>
    <p:extLst>
      <p:ext uri="{BB962C8B-B14F-4D97-AF65-F5344CB8AC3E}">
        <p14:creationId xmlns:p14="http://schemas.microsoft.com/office/powerpoint/2010/main" val="72967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6C17-D688-67A7-9367-C306E0D72090}"/>
              </a:ext>
            </a:extLst>
          </p:cNvPr>
          <p:cNvSpPr>
            <a:spLocks noGrp="1"/>
          </p:cNvSpPr>
          <p:nvPr>
            <p:ph type="title"/>
          </p:nvPr>
        </p:nvSpPr>
        <p:spPr>
          <a:xfrm>
            <a:off x="214438" y="193225"/>
            <a:ext cx="7347637" cy="988542"/>
          </a:xfrm>
        </p:spPr>
        <p:txBody>
          <a:bodyPr/>
          <a:lstStyle/>
          <a:p>
            <a:r>
              <a:rPr lang="en-US" dirty="0"/>
              <a:t>Rule 1: Humans are Great</a:t>
            </a:r>
          </a:p>
        </p:txBody>
      </p:sp>
      <p:sp>
        <p:nvSpPr>
          <p:cNvPr id="3" name="Slide Number Placeholder 2">
            <a:extLst>
              <a:ext uri="{FF2B5EF4-FFF2-40B4-BE49-F238E27FC236}">
                <a16:creationId xmlns:a16="http://schemas.microsoft.com/office/drawing/2014/main" id="{A6E52A62-49DD-D504-6620-518D7390B69C}"/>
              </a:ext>
            </a:extLst>
          </p:cNvPr>
          <p:cNvSpPr>
            <a:spLocks noGrp="1"/>
          </p:cNvSpPr>
          <p:nvPr>
            <p:ph type="sldNum" sz="quarter" idx="12"/>
          </p:nvPr>
        </p:nvSpPr>
        <p:spPr/>
        <p:txBody>
          <a:bodyPr/>
          <a:lstStyle/>
          <a:p>
            <a:fld id="{5C35FCF4-C3EF-BD43-82E0-05BC237DAD2A}" type="slidenum">
              <a:rPr lang="en-US" smtClean="0"/>
              <a:pPr/>
              <a:t>8</a:t>
            </a:fld>
            <a:endParaRPr lang="en-US" dirty="0"/>
          </a:p>
        </p:txBody>
      </p:sp>
      <p:sp>
        <p:nvSpPr>
          <p:cNvPr id="4" name="Content Placeholder 3">
            <a:extLst>
              <a:ext uri="{FF2B5EF4-FFF2-40B4-BE49-F238E27FC236}">
                <a16:creationId xmlns:a16="http://schemas.microsoft.com/office/drawing/2014/main" id="{D0722336-2F3E-CCF1-A002-AFE85BEC2052}"/>
              </a:ext>
            </a:extLst>
          </p:cNvPr>
          <p:cNvSpPr>
            <a:spLocks noGrp="1"/>
          </p:cNvSpPr>
          <p:nvPr>
            <p:ph idx="1"/>
          </p:nvPr>
        </p:nvSpPr>
        <p:spPr>
          <a:xfrm>
            <a:off x="115503" y="1020278"/>
            <a:ext cx="8364354" cy="3473955"/>
          </a:xfrm>
        </p:spPr>
        <p:txBody>
          <a:bodyPr>
            <a:normAutofit/>
          </a:bodyPr>
          <a:lstStyle/>
          <a:p>
            <a:r>
              <a:rPr lang="en-US" dirty="0"/>
              <a:t>Making a human connection with people experiencing homelessness is essential.</a:t>
            </a:r>
          </a:p>
          <a:p>
            <a:r>
              <a:rPr lang="en-US" dirty="0"/>
              <a:t>Sometimes, humans are all you need…</a:t>
            </a:r>
          </a:p>
        </p:txBody>
      </p:sp>
      <p:pic>
        <p:nvPicPr>
          <p:cNvPr id="8" name="Picture 7">
            <a:extLst>
              <a:ext uri="{FF2B5EF4-FFF2-40B4-BE49-F238E27FC236}">
                <a16:creationId xmlns:a16="http://schemas.microsoft.com/office/drawing/2014/main" id="{635E1E68-02E9-76EE-E13D-603FB015B2CE}"/>
              </a:ext>
            </a:extLst>
          </p:cNvPr>
          <p:cNvPicPr>
            <a:picLocks noChangeAspect="1"/>
          </p:cNvPicPr>
          <p:nvPr/>
        </p:nvPicPr>
        <p:blipFill>
          <a:blip r:embed="rId2"/>
          <a:stretch>
            <a:fillRect/>
          </a:stretch>
        </p:blipFill>
        <p:spPr>
          <a:xfrm>
            <a:off x="2093494" y="2757255"/>
            <a:ext cx="4957011" cy="3654969"/>
          </a:xfrm>
          <a:prstGeom prst="rect">
            <a:avLst/>
          </a:prstGeom>
        </p:spPr>
      </p:pic>
    </p:spTree>
    <p:extLst>
      <p:ext uri="{BB962C8B-B14F-4D97-AF65-F5344CB8AC3E}">
        <p14:creationId xmlns:p14="http://schemas.microsoft.com/office/powerpoint/2010/main" val="115384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6C17-D688-67A7-9367-C306E0D72090}"/>
              </a:ext>
            </a:extLst>
          </p:cNvPr>
          <p:cNvSpPr>
            <a:spLocks noGrp="1"/>
          </p:cNvSpPr>
          <p:nvPr>
            <p:ph type="title"/>
          </p:nvPr>
        </p:nvSpPr>
        <p:spPr>
          <a:xfrm>
            <a:off x="214438" y="193225"/>
            <a:ext cx="7347637" cy="988542"/>
          </a:xfrm>
        </p:spPr>
        <p:txBody>
          <a:bodyPr/>
          <a:lstStyle/>
          <a:p>
            <a:r>
              <a:rPr lang="en-US" dirty="0"/>
              <a:t>Rule 1: Humans are Great</a:t>
            </a:r>
          </a:p>
        </p:txBody>
      </p:sp>
      <p:sp>
        <p:nvSpPr>
          <p:cNvPr id="3" name="Slide Number Placeholder 2">
            <a:extLst>
              <a:ext uri="{FF2B5EF4-FFF2-40B4-BE49-F238E27FC236}">
                <a16:creationId xmlns:a16="http://schemas.microsoft.com/office/drawing/2014/main" id="{A6E52A62-49DD-D504-6620-518D7390B69C}"/>
              </a:ext>
            </a:extLst>
          </p:cNvPr>
          <p:cNvSpPr>
            <a:spLocks noGrp="1"/>
          </p:cNvSpPr>
          <p:nvPr>
            <p:ph type="sldNum" sz="quarter" idx="12"/>
          </p:nvPr>
        </p:nvSpPr>
        <p:spPr/>
        <p:txBody>
          <a:bodyPr/>
          <a:lstStyle/>
          <a:p>
            <a:fld id="{5C35FCF4-C3EF-BD43-82E0-05BC237DAD2A}" type="slidenum">
              <a:rPr lang="en-US" smtClean="0"/>
              <a:pPr/>
              <a:t>9</a:t>
            </a:fld>
            <a:endParaRPr lang="en-US" dirty="0"/>
          </a:p>
        </p:txBody>
      </p:sp>
      <p:sp>
        <p:nvSpPr>
          <p:cNvPr id="4" name="Content Placeholder 3">
            <a:extLst>
              <a:ext uri="{FF2B5EF4-FFF2-40B4-BE49-F238E27FC236}">
                <a16:creationId xmlns:a16="http://schemas.microsoft.com/office/drawing/2014/main" id="{D0722336-2F3E-CCF1-A002-AFE85BEC2052}"/>
              </a:ext>
            </a:extLst>
          </p:cNvPr>
          <p:cNvSpPr>
            <a:spLocks noGrp="1"/>
          </p:cNvSpPr>
          <p:nvPr>
            <p:ph idx="1"/>
          </p:nvPr>
        </p:nvSpPr>
        <p:spPr>
          <a:xfrm>
            <a:off x="115502" y="1020278"/>
            <a:ext cx="8810711" cy="4735629"/>
          </a:xfrm>
        </p:spPr>
        <p:txBody>
          <a:bodyPr>
            <a:normAutofit/>
          </a:bodyPr>
          <a:lstStyle/>
          <a:p>
            <a:r>
              <a:rPr lang="en-US" dirty="0"/>
              <a:t>Working in the homelessness sector is hard.</a:t>
            </a:r>
          </a:p>
          <a:p>
            <a:r>
              <a:rPr lang="en-US" dirty="0"/>
              <a:t>Data (and AI) should be making this easier but it’s too often the opposite.</a:t>
            </a:r>
          </a:p>
        </p:txBody>
      </p:sp>
      <p:sp>
        <p:nvSpPr>
          <p:cNvPr id="5" name="Content Placeholder 3">
            <a:extLst>
              <a:ext uri="{FF2B5EF4-FFF2-40B4-BE49-F238E27FC236}">
                <a16:creationId xmlns:a16="http://schemas.microsoft.com/office/drawing/2014/main" id="{54F11639-A8C8-83C9-DAF9-374D4444AE73}"/>
              </a:ext>
            </a:extLst>
          </p:cNvPr>
          <p:cNvSpPr txBox="1">
            <a:spLocks/>
          </p:cNvSpPr>
          <p:nvPr/>
        </p:nvSpPr>
        <p:spPr>
          <a:xfrm>
            <a:off x="115502" y="2404761"/>
            <a:ext cx="4350027" cy="3697705"/>
          </a:xfrm>
          <a:prstGeom prst="rect">
            <a:avLst/>
          </a:prstGeom>
        </p:spPr>
        <p:txBody>
          <a:bodyPr>
            <a:normAutofit/>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question isn’t “Should I used AI?”</a:t>
            </a:r>
          </a:p>
          <a:p>
            <a:r>
              <a:rPr lang="en-US" dirty="0"/>
              <a:t>The question is: </a:t>
            </a:r>
            <a:r>
              <a:rPr lang="en-US" b="1" dirty="0"/>
              <a:t>“Can my staff easily access the information they need to effectively do their jobs?”</a:t>
            </a:r>
          </a:p>
        </p:txBody>
      </p:sp>
      <p:sp>
        <p:nvSpPr>
          <p:cNvPr id="6" name="TextBox 5">
            <a:extLst>
              <a:ext uri="{FF2B5EF4-FFF2-40B4-BE49-F238E27FC236}">
                <a16:creationId xmlns:a16="http://schemas.microsoft.com/office/drawing/2014/main" id="{4F4AA309-8AF7-E578-E23F-19AAD8F0BE3E}"/>
              </a:ext>
            </a:extLst>
          </p:cNvPr>
          <p:cNvSpPr txBox="1"/>
          <p:nvPr/>
        </p:nvSpPr>
        <p:spPr>
          <a:xfrm>
            <a:off x="6314172" y="3388092"/>
            <a:ext cx="1469113" cy="923330"/>
          </a:xfrm>
          <a:prstGeom prst="rect">
            <a:avLst/>
          </a:prstGeom>
          <a:noFill/>
        </p:spPr>
        <p:txBody>
          <a:bodyPr wrap="square" rtlCol="0">
            <a:spAutoFit/>
          </a:bodyPr>
          <a:lstStyle/>
          <a:p>
            <a:r>
              <a:rPr lang="en-US" dirty="0"/>
              <a:t>Screenshot of Chris Bopp paper</a:t>
            </a:r>
          </a:p>
        </p:txBody>
      </p:sp>
      <p:pic>
        <p:nvPicPr>
          <p:cNvPr id="7" name="Picture 6">
            <a:extLst>
              <a:ext uri="{FF2B5EF4-FFF2-40B4-BE49-F238E27FC236}">
                <a16:creationId xmlns:a16="http://schemas.microsoft.com/office/drawing/2014/main" id="{687E5199-A0D1-EAA3-91FD-69C9DD182388}"/>
              </a:ext>
            </a:extLst>
          </p:cNvPr>
          <p:cNvPicPr>
            <a:picLocks noChangeAspect="1"/>
          </p:cNvPicPr>
          <p:nvPr/>
        </p:nvPicPr>
        <p:blipFill>
          <a:blip r:embed="rId2"/>
          <a:stretch>
            <a:fillRect/>
          </a:stretch>
        </p:blipFill>
        <p:spPr>
          <a:xfrm>
            <a:off x="4366579" y="2307120"/>
            <a:ext cx="4603475" cy="3573246"/>
          </a:xfrm>
          <a:prstGeom prst="rect">
            <a:avLst/>
          </a:prstGeom>
        </p:spPr>
      </p:pic>
    </p:spTree>
    <p:extLst>
      <p:ext uri="{BB962C8B-B14F-4D97-AF65-F5344CB8AC3E}">
        <p14:creationId xmlns:p14="http://schemas.microsoft.com/office/powerpoint/2010/main" val="58282362"/>
      </p:ext>
    </p:extLst>
  </p:cSld>
  <p:clrMapOvr>
    <a:masterClrMapping/>
  </p:clrMapOvr>
</p:sld>
</file>

<file path=ppt/theme/theme1.xml><?xml version="1.0" encoding="utf-8"?>
<a:theme xmlns:a="http://schemas.openxmlformats.org/drawingml/2006/main" name="Office Theme">
  <a:themeElements>
    <a:clrScheme name="UCalgary">
      <a:dk1>
        <a:srgbClr val="000000"/>
      </a:dk1>
      <a:lt1>
        <a:srgbClr val="FFFFFF"/>
      </a:lt1>
      <a:dk2>
        <a:srgbClr val="8C857B"/>
      </a:dk2>
      <a:lt2>
        <a:srgbClr val="C3BFB6"/>
      </a:lt2>
      <a:accent1>
        <a:srgbClr val="D6001C"/>
      </a:accent1>
      <a:accent2>
        <a:srgbClr val="FFA300"/>
      </a:accent2>
      <a:accent3>
        <a:srgbClr val="FF671F"/>
      </a:accent3>
      <a:accent4>
        <a:srgbClr val="B5BD00"/>
      </a:accent4>
      <a:accent5>
        <a:srgbClr val="CE0058"/>
      </a:accent5>
      <a:accent6>
        <a:srgbClr val="A6192E"/>
      </a:accent6>
      <a:hlink>
        <a:srgbClr val="D6001C"/>
      </a:hlink>
      <a:folHlink>
        <a:srgbClr val="8C85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9" ma:contentTypeDescription="Create a new document." ma:contentTypeScope="" ma:versionID="19eadd114a2d5b2b6f941522da364c09">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c7926ec4b5ca24d03b7b3a775934444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nfo" ma:index="26" nillable="true" ma:displayName="Info" ma:format="Dropdown" ma:internalName="Inf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0A10C9-F01F-4FA5-AF5B-EED4ADC20155}"/>
</file>

<file path=customXml/itemProps2.xml><?xml version="1.0" encoding="utf-8"?>
<ds:datastoreItem xmlns:ds="http://schemas.openxmlformats.org/officeDocument/2006/customXml" ds:itemID="{C81493DD-13EC-46EF-B21F-48E69FF7D3F5}"/>
</file>

<file path=docProps/app.xml><?xml version="1.0" encoding="utf-8"?>
<Properties xmlns="http://schemas.openxmlformats.org/officeDocument/2006/extended-properties" xmlns:vt="http://schemas.openxmlformats.org/officeDocument/2006/docPropsVTypes">
  <Template>Office Theme</Template>
  <TotalTime>35699</TotalTime>
  <Words>1546</Words>
  <Application>Microsoft Macintosh PowerPoint</Application>
  <PresentationFormat>On-screen Show (4:3)</PresentationFormat>
  <Paragraphs>155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 Math</vt:lpstr>
      <vt:lpstr>Office Theme</vt:lpstr>
      <vt:lpstr>Using AI to Improve Homelessness Services</vt:lpstr>
      <vt:lpstr>Supporters and Partners</vt:lpstr>
      <vt:lpstr>The Canadian Truth and Reconciliation Committee (TRC)</vt:lpstr>
      <vt:lpstr>Land Acknowledgement</vt:lpstr>
      <vt:lpstr>Objectives</vt:lpstr>
      <vt:lpstr>What is artificial intelligence?</vt:lpstr>
      <vt:lpstr>(Geoff’s) Golden Rules of AI and Homelessness</vt:lpstr>
      <vt:lpstr>Rule 1: Humans are Great</vt:lpstr>
      <vt:lpstr>Rule 1: Humans are Great</vt:lpstr>
      <vt:lpstr>Rule 2: Good Data IT Systems Come First</vt:lpstr>
      <vt:lpstr>Rule 3: Specialists Only</vt:lpstr>
      <vt:lpstr>Rule 4: Find the Right Problem</vt:lpstr>
      <vt:lpstr>Case Study 1: Risk of Chronic Shelter Use</vt:lpstr>
      <vt:lpstr>Case Study 1: Risk of Chronic Shelter Use</vt:lpstr>
      <vt:lpstr>Case Study 1: Risk of Chronic Shelter Use</vt:lpstr>
      <vt:lpstr>Case Study 2: Record Linkage</vt:lpstr>
      <vt:lpstr>Case Study 2: Record Linkage</vt:lpstr>
      <vt:lpstr>Case Study 2: Record Linkage</vt:lpstr>
      <vt:lpstr>Case Study 2: Record Linkage</vt:lpstr>
      <vt:lpstr>Ethics of Using AI</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Bentham</dc:creator>
  <cp:lastModifiedBy>Geoffrey Messier</cp:lastModifiedBy>
  <cp:revision>201</cp:revision>
  <dcterms:created xsi:type="dcterms:W3CDTF">2018-02-28T16:41:54Z</dcterms:created>
  <dcterms:modified xsi:type="dcterms:W3CDTF">2024-06-14T17:35:12Z</dcterms:modified>
</cp:coreProperties>
</file>